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8" r:id="rId11"/>
    <p:sldId id="269" r:id="rId12"/>
    <p:sldId id="270" r:id="rId13"/>
    <p:sldId id="271" r:id="rId14"/>
    <p:sldId id="272" r:id="rId15"/>
    <p:sldId id="265" r:id="rId16"/>
    <p:sldId id="266" r:id="rId17"/>
    <p:sldId id="280" r:id="rId18"/>
    <p:sldId id="275" r:id="rId19"/>
    <p:sldId id="273" r:id="rId20"/>
    <p:sldId id="279" r:id="rId21"/>
    <p:sldId id="278" r:id="rId22"/>
    <p:sldId id="281" r:id="rId2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54F0CF-84B4-4882-A5AB-F1E4068F5394}"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2975D1B-4929-4C23-A371-AD2579A5ECA7}">
      <dgm:prSet/>
      <dgm:spPr/>
      <dgm:t>
        <a:bodyPr/>
        <a:lstStyle/>
        <a:p>
          <a:pPr>
            <a:lnSpc>
              <a:spcPct val="100000"/>
            </a:lnSpc>
            <a:defRPr b="1"/>
          </a:pPr>
          <a:r>
            <a:rPr lang="tr-TR" dirty="0"/>
            <a:t>Introduction</a:t>
          </a:r>
          <a:endParaRPr lang="en-US" dirty="0"/>
        </a:p>
      </dgm:t>
    </dgm:pt>
    <dgm:pt modelId="{3255929E-7085-4E49-B435-4CD6651ADD54}" type="parTrans" cxnId="{4152B826-7C9A-4FCC-A129-AF2032E4896A}">
      <dgm:prSet/>
      <dgm:spPr/>
      <dgm:t>
        <a:bodyPr/>
        <a:lstStyle/>
        <a:p>
          <a:endParaRPr lang="en-US"/>
        </a:p>
      </dgm:t>
    </dgm:pt>
    <dgm:pt modelId="{1DC0F220-5725-49DA-AF66-E40EA989E8E5}" type="sibTrans" cxnId="{4152B826-7C9A-4FCC-A129-AF2032E4896A}">
      <dgm:prSet/>
      <dgm:spPr/>
      <dgm:t>
        <a:bodyPr/>
        <a:lstStyle/>
        <a:p>
          <a:endParaRPr lang="en-US"/>
        </a:p>
      </dgm:t>
    </dgm:pt>
    <dgm:pt modelId="{F4213F92-1604-4326-A73B-95B3F15F79A0}">
      <dgm:prSet/>
      <dgm:spPr/>
      <dgm:t>
        <a:bodyPr/>
        <a:lstStyle/>
        <a:p>
          <a:pPr>
            <a:lnSpc>
              <a:spcPct val="100000"/>
            </a:lnSpc>
            <a:defRPr b="1"/>
          </a:pPr>
          <a:r>
            <a:rPr lang="tr-TR" dirty="0"/>
            <a:t>Timeline</a:t>
          </a:r>
          <a:endParaRPr lang="en-US" dirty="0"/>
        </a:p>
      </dgm:t>
    </dgm:pt>
    <dgm:pt modelId="{7C11173D-0F8D-4741-91D9-87E77603C5E9}" type="parTrans" cxnId="{A05DE1A7-0A96-49CE-9EBE-66CD1AC1EB02}">
      <dgm:prSet/>
      <dgm:spPr/>
      <dgm:t>
        <a:bodyPr/>
        <a:lstStyle/>
        <a:p>
          <a:endParaRPr lang="en-US"/>
        </a:p>
      </dgm:t>
    </dgm:pt>
    <dgm:pt modelId="{AEA76B05-82EF-4E50-AE5D-F764C7241AB2}" type="sibTrans" cxnId="{A05DE1A7-0A96-49CE-9EBE-66CD1AC1EB02}">
      <dgm:prSet/>
      <dgm:spPr/>
      <dgm:t>
        <a:bodyPr/>
        <a:lstStyle/>
        <a:p>
          <a:endParaRPr lang="en-US"/>
        </a:p>
      </dgm:t>
    </dgm:pt>
    <dgm:pt modelId="{FCBBA264-20BB-4289-91FE-968149A18825}">
      <dgm:prSet/>
      <dgm:spPr/>
      <dgm:t>
        <a:bodyPr/>
        <a:lstStyle/>
        <a:p>
          <a:pPr>
            <a:lnSpc>
              <a:spcPct val="100000"/>
            </a:lnSpc>
          </a:pPr>
          <a:r>
            <a:rPr lang="tr-TR" dirty="0"/>
            <a:t>Week 1</a:t>
          </a:r>
          <a:endParaRPr lang="en-US" dirty="0"/>
        </a:p>
      </dgm:t>
    </dgm:pt>
    <dgm:pt modelId="{E0519DBE-89ED-41DB-AEA3-6C1CE5ECBD5D}" type="parTrans" cxnId="{88616922-BA62-407B-BB6E-D0558ED9781D}">
      <dgm:prSet/>
      <dgm:spPr/>
      <dgm:t>
        <a:bodyPr/>
        <a:lstStyle/>
        <a:p>
          <a:endParaRPr lang="en-US"/>
        </a:p>
      </dgm:t>
    </dgm:pt>
    <dgm:pt modelId="{5599AFB7-8FD6-4915-91D8-1186554CC130}" type="sibTrans" cxnId="{88616922-BA62-407B-BB6E-D0558ED9781D}">
      <dgm:prSet/>
      <dgm:spPr/>
      <dgm:t>
        <a:bodyPr/>
        <a:lstStyle/>
        <a:p>
          <a:endParaRPr lang="en-US"/>
        </a:p>
      </dgm:t>
    </dgm:pt>
    <dgm:pt modelId="{45BB746F-03DB-4429-B902-BB5C318CFD84}">
      <dgm:prSet/>
      <dgm:spPr/>
      <dgm:t>
        <a:bodyPr/>
        <a:lstStyle/>
        <a:p>
          <a:pPr>
            <a:lnSpc>
              <a:spcPct val="100000"/>
            </a:lnSpc>
          </a:pPr>
          <a:r>
            <a:rPr lang="tr-TR" dirty="0"/>
            <a:t>Week 2</a:t>
          </a:r>
          <a:endParaRPr lang="en-US" dirty="0"/>
        </a:p>
      </dgm:t>
    </dgm:pt>
    <dgm:pt modelId="{D740D6B5-E49C-4E32-A20F-D04A6421CC17}" type="parTrans" cxnId="{431BE6A4-DA68-4CEB-BEE5-3FE886137B8A}">
      <dgm:prSet/>
      <dgm:spPr/>
      <dgm:t>
        <a:bodyPr/>
        <a:lstStyle/>
        <a:p>
          <a:endParaRPr lang="en-US"/>
        </a:p>
      </dgm:t>
    </dgm:pt>
    <dgm:pt modelId="{88578E02-C7EA-4D20-915A-DF81BE07C729}" type="sibTrans" cxnId="{431BE6A4-DA68-4CEB-BEE5-3FE886137B8A}">
      <dgm:prSet/>
      <dgm:spPr/>
      <dgm:t>
        <a:bodyPr/>
        <a:lstStyle/>
        <a:p>
          <a:endParaRPr lang="en-US"/>
        </a:p>
      </dgm:t>
    </dgm:pt>
    <dgm:pt modelId="{D422D115-D167-4037-880B-863F9A66934E}">
      <dgm:prSet/>
      <dgm:spPr/>
      <dgm:t>
        <a:bodyPr/>
        <a:lstStyle/>
        <a:p>
          <a:pPr>
            <a:lnSpc>
              <a:spcPct val="100000"/>
            </a:lnSpc>
          </a:pPr>
          <a:r>
            <a:rPr lang="tr-TR" dirty="0"/>
            <a:t>Week 3</a:t>
          </a:r>
          <a:endParaRPr lang="en-US" dirty="0"/>
        </a:p>
      </dgm:t>
    </dgm:pt>
    <dgm:pt modelId="{2BF628CD-8C3F-4228-BF8F-382B8A3EBD52}" type="parTrans" cxnId="{6A166514-5B97-4595-929A-8005E5CE0D84}">
      <dgm:prSet/>
      <dgm:spPr/>
      <dgm:t>
        <a:bodyPr/>
        <a:lstStyle/>
        <a:p>
          <a:endParaRPr lang="en-US"/>
        </a:p>
      </dgm:t>
    </dgm:pt>
    <dgm:pt modelId="{BF6DA4BE-4B52-484A-8FF1-A38CDC0C554D}" type="sibTrans" cxnId="{6A166514-5B97-4595-929A-8005E5CE0D84}">
      <dgm:prSet/>
      <dgm:spPr/>
      <dgm:t>
        <a:bodyPr/>
        <a:lstStyle/>
        <a:p>
          <a:endParaRPr lang="en-US"/>
        </a:p>
      </dgm:t>
    </dgm:pt>
    <dgm:pt modelId="{CE526395-5594-41A9-A908-9BF953D7C482}">
      <dgm:prSet/>
      <dgm:spPr/>
      <dgm:t>
        <a:bodyPr/>
        <a:lstStyle/>
        <a:p>
          <a:pPr>
            <a:lnSpc>
              <a:spcPct val="100000"/>
            </a:lnSpc>
          </a:pPr>
          <a:r>
            <a:rPr lang="tr-TR" dirty="0"/>
            <a:t>Week 4</a:t>
          </a:r>
          <a:endParaRPr lang="en-US" dirty="0"/>
        </a:p>
      </dgm:t>
    </dgm:pt>
    <dgm:pt modelId="{8CE71420-F6F4-44C3-8A07-EE970468049F}" type="parTrans" cxnId="{91233EA3-055A-41E6-89C3-EE22F0D63C99}">
      <dgm:prSet/>
      <dgm:spPr/>
      <dgm:t>
        <a:bodyPr/>
        <a:lstStyle/>
        <a:p>
          <a:endParaRPr lang="en-US"/>
        </a:p>
      </dgm:t>
    </dgm:pt>
    <dgm:pt modelId="{9D7225E9-9F5E-45FD-B103-2A84060D4776}" type="sibTrans" cxnId="{91233EA3-055A-41E6-89C3-EE22F0D63C99}">
      <dgm:prSet/>
      <dgm:spPr/>
      <dgm:t>
        <a:bodyPr/>
        <a:lstStyle/>
        <a:p>
          <a:endParaRPr lang="en-US"/>
        </a:p>
      </dgm:t>
    </dgm:pt>
    <dgm:pt modelId="{80830F92-25A2-44D3-A5B6-AEA80F954090}">
      <dgm:prSet/>
      <dgm:spPr/>
      <dgm:t>
        <a:bodyPr/>
        <a:lstStyle/>
        <a:p>
          <a:pPr>
            <a:lnSpc>
              <a:spcPct val="100000"/>
            </a:lnSpc>
          </a:pPr>
          <a:r>
            <a:rPr lang="tr-TR" dirty="0"/>
            <a:t>Week 5</a:t>
          </a:r>
          <a:endParaRPr lang="en-US" dirty="0"/>
        </a:p>
      </dgm:t>
    </dgm:pt>
    <dgm:pt modelId="{114158D2-E56F-4969-90E2-3DF8ABE5D3AE}" type="parTrans" cxnId="{28BA2EDF-921E-44AC-BF64-219C97FB6F17}">
      <dgm:prSet/>
      <dgm:spPr/>
      <dgm:t>
        <a:bodyPr/>
        <a:lstStyle/>
        <a:p>
          <a:endParaRPr lang="en-US"/>
        </a:p>
      </dgm:t>
    </dgm:pt>
    <dgm:pt modelId="{A84862BC-9D8C-4A7D-9CDD-F39E2FB75958}" type="sibTrans" cxnId="{28BA2EDF-921E-44AC-BF64-219C97FB6F17}">
      <dgm:prSet/>
      <dgm:spPr/>
      <dgm:t>
        <a:bodyPr/>
        <a:lstStyle/>
        <a:p>
          <a:endParaRPr lang="en-US"/>
        </a:p>
      </dgm:t>
    </dgm:pt>
    <dgm:pt modelId="{D42A30D5-34CC-4A85-9749-128CE46E17A5}">
      <dgm:prSet/>
      <dgm:spPr/>
      <dgm:t>
        <a:bodyPr/>
        <a:lstStyle/>
        <a:p>
          <a:pPr>
            <a:lnSpc>
              <a:spcPct val="100000"/>
            </a:lnSpc>
          </a:pPr>
          <a:r>
            <a:rPr lang="tr-TR" dirty="0"/>
            <a:t>Week 6</a:t>
          </a:r>
          <a:endParaRPr lang="en-US" dirty="0"/>
        </a:p>
      </dgm:t>
    </dgm:pt>
    <dgm:pt modelId="{0E660F37-A98E-45E8-988F-D4C549ACC4A5}" type="parTrans" cxnId="{BD03A486-F938-4023-B24E-833F024A4C94}">
      <dgm:prSet/>
      <dgm:spPr/>
      <dgm:t>
        <a:bodyPr/>
        <a:lstStyle/>
        <a:p>
          <a:endParaRPr lang="en-US"/>
        </a:p>
      </dgm:t>
    </dgm:pt>
    <dgm:pt modelId="{38EDB647-BD3B-41DA-BC2A-0044F36C3D7A}" type="sibTrans" cxnId="{BD03A486-F938-4023-B24E-833F024A4C94}">
      <dgm:prSet/>
      <dgm:spPr/>
      <dgm:t>
        <a:bodyPr/>
        <a:lstStyle/>
        <a:p>
          <a:endParaRPr lang="en-US"/>
        </a:p>
      </dgm:t>
    </dgm:pt>
    <dgm:pt modelId="{0020EDA1-0A44-4DFB-842D-8BCC9D40F332}">
      <dgm:prSet/>
      <dgm:spPr/>
      <dgm:t>
        <a:bodyPr/>
        <a:lstStyle/>
        <a:p>
          <a:pPr>
            <a:lnSpc>
              <a:spcPct val="100000"/>
            </a:lnSpc>
            <a:defRPr b="1"/>
          </a:pPr>
          <a:r>
            <a:rPr lang="tr-TR" dirty="0"/>
            <a:t>Working process</a:t>
          </a:r>
          <a:endParaRPr lang="en-US" dirty="0"/>
        </a:p>
      </dgm:t>
    </dgm:pt>
    <dgm:pt modelId="{E611CD53-A758-43D3-A909-3D74A9A4528A}" type="parTrans" cxnId="{1D315106-3C95-4FF3-8E5E-F5EFA639BD2C}">
      <dgm:prSet/>
      <dgm:spPr/>
      <dgm:t>
        <a:bodyPr/>
        <a:lstStyle/>
        <a:p>
          <a:endParaRPr lang="en-US"/>
        </a:p>
      </dgm:t>
    </dgm:pt>
    <dgm:pt modelId="{4CE0C07F-0197-4F0B-85CB-13E85EAFFBE6}" type="sibTrans" cxnId="{1D315106-3C95-4FF3-8E5E-F5EFA639BD2C}">
      <dgm:prSet/>
      <dgm:spPr/>
      <dgm:t>
        <a:bodyPr/>
        <a:lstStyle/>
        <a:p>
          <a:endParaRPr lang="en-US"/>
        </a:p>
      </dgm:t>
    </dgm:pt>
    <dgm:pt modelId="{18FEA9D9-867E-4021-9170-77636E1177D5}">
      <dgm:prSet/>
      <dgm:spPr/>
      <dgm:t>
        <a:bodyPr/>
        <a:lstStyle/>
        <a:p>
          <a:pPr>
            <a:lnSpc>
              <a:spcPct val="100000"/>
            </a:lnSpc>
            <a:defRPr b="1"/>
          </a:pPr>
          <a:r>
            <a:rPr lang="tr-TR" dirty="0"/>
            <a:t>Result</a:t>
          </a:r>
          <a:endParaRPr lang="en-US" dirty="0"/>
        </a:p>
      </dgm:t>
    </dgm:pt>
    <dgm:pt modelId="{308C8941-6EBF-4164-885C-E5179063C65E}" type="parTrans" cxnId="{9CF7618C-0BE1-48D8-AEE0-20A605AC8B66}">
      <dgm:prSet/>
      <dgm:spPr/>
      <dgm:t>
        <a:bodyPr/>
        <a:lstStyle/>
        <a:p>
          <a:endParaRPr lang="en-US"/>
        </a:p>
      </dgm:t>
    </dgm:pt>
    <dgm:pt modelId="{CC8ADA07-00A7-4A2A-9F11-A19622B3A8EF}" type="sibTrans" cxnId="{9CF7618C-0BE1-48D8-AEE0-20A605AC8B66}">
      <dgm:prSet/>
      <dgm:spPr/>
      <dgm:t>
        <a:bodyPr/>
        <a:lstStyle/>
        <a:p>
          <a:endParaRPr lang="en-US"/>
        </a:p>
      </dgm:t>
    </dgm:pt>
    <dgm:pt modelId="{A10FC61D-2D8D-491C-8D73-140163BEB71A}" type="pres">
      <dgm:prSet presAssocID="{CB54F0CF-84B4-4882-A5AB-F1E4068F5394}" presName="root" presStyleCnt="0">
        <dgm:presLayoutVars>
          <dgm:dir/>
          <dgm:resizeHandles val="exact"/>
        </dgm:presLayoutVars>
      </dgm:prSet>
      <dgm:spPr/>
    </dgm:pt>
    <dgm:pt modelId="{5DFDF7E7-B0B9-4A59-B768-0077FBD4F173}" type="pres">
      <dgm:prSet presAssocID="{C2975D1B-4929-4C23-A371-AD2579A5ECA7}" presName="compNode" presStyleCnt="0"/>
      <dgm:spPr/>
    </dgm:pt>
    <dgm:pt modelId="{6F15A621-A73A-4DB3-A82A-669EBF4335EC}" type="pres">
      <dgm:prSet presAssocID="{C2975D1B-4929-4C23-A371-AD2579A5EC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ğen"/>
        </a:ext>
      </dgm:extLst>
    </dgm:pt>
    <dgm:pt modelId="{966736E4-3443-4A7D-901B-9D0D30DC1F24}" type="pres">
      <dgm:prSet presAssocID="{C2975D1B-4929-4C23-A371-AD2579A5ECA7}" presName="iconSpace" presStyleCnt="0"/>
      <dgm:spPr/>
    </dgm:pt>
    <dgm:pt modelId="{0B82149B-4E68-482D-B7B9-3CA7F0C18508}" type="pres">
      <dgm:prSet presAssocID="{C2975D1B-4929-4C23-A371-AD2579A5ECA7}" presName="parTx" presStyleLbl="revTx" presStyleIdx="0" presStyleCnt="8">
        <dgm:presLayoutVars>
          <dgm:chMax val="0"/>
          <dgm:chPref val="0"/>
        </dgm:presLayoutVars>
      </dgm:prSet>
      <dgm:spPr/>
    </dgm:pt>
    <dgm:pt modelId="{CC4D8C03-788F-424A-8267-45CF4DCDF6C0}" type="pres">
      <dgm:prSet presAssocID="{C2975D1B-4929-4C23-A371-AD2579A5ECA7}" presName="txSpace" presStyleCnt="0"/>
      <dgm:spPr/>
    </dgm:pt>
    <dgm:pt modelId="{21A4D294-A29D-4A12-B4E0-6257CA241488}" type="pres">
      <dgm:prSet presAssocID="{C2975D1B-4929-4C23-A371-AD2579A5ECA7}" presName="desTx" presStyleLbl="revTx" presStyleIdx="1" presStyleCnt="8">
        <dgm:presLayoutVars/>
      </dgm:prSet>
      <dgm:spPr/>
    </dgm:pt>
    <dgm:pt modelId="{70581F3C-0662-4C66-9846-8971E0EAEFEF}" type="pres">
      <dgm:prSet presAssocID="{1DC0F220-5725-49DA-AF66-E40EA989E8E5}" presName="sibTrans" presStyleCnt="0"/>
      <dgm:spPr/>
    </dgm:pt>
    <dgm:pt modelId="{2236DE18-1576-4367-9CA1-136AA55D53E1}" type="pres">
      <dgm:prSet presAssocID="{F4213F92-1604-4326-A73B-95B3F15F79A0}" presName="compNode" presStyleCnt="0"/>
      <dgm:spPr/>
    </dgm:pt>
    <dgm:pt modelId="{61E1D2C8-1C11-4949-9638-8941CCF58797}" type="pres">
      <dgm:prSet presAssocID="{F4213F92-1604-4326-A73B-95B3F15F79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Yedi Günlük Süre"/>
        </a:ext>
      </dgm:extLst>
    </dgm:pt>
    <dgm:pt modelId="{4DEFA47E-1D6D-4A4C-AD45-D2DA16A5D868}" type="pres">
      <dgm:prSet presAssocID="{F4213F92-1604-4326-A73B-95B3F15F79A0}" presName="iconSpace" presStyleCnt="0"/>
      <dgm:spPr/>
    </dgm:pt>
    <dgm:pt modelId="{41D19B4B-53F1-4FC1-8888-5BBACFD2D2FA}" type="pres">
      <dgm:prSet presAssocID="{F4213F92-1604-4326-A73B-95B3F15F79A0}" presName="parTx" presStyleLbl="revTx" presStyleIdx="2" presStyleCnt="8">
        <dgm:presLayoutVars>
          <dgm:chMax val="0"/>
          <dgm:chPref val="0"/>
        </dgm:presLayoutVars>
      </dgm:prSet>
      <dgm:spPr/>
    </dgm:pt>
    <dgm:pt modelId="{4B692BD0-E78D-4A58-93EB-FB927B6CC033}" type="pres">
      <dgm:prSet presAssocID="{F4213F92-1604-4326-A73B-95B3F15F79A0}" presName="txSpace" presStyleCnt="0"/>
      <dgm:spPr/>
    </dgm:pt>
    <dgm:pt modelId="{469651C8-8DD2-4B55-AD81-F93020078A83}" type="pres">
      <dgm:prSet presAssocID="{F4213F92-1604-4326-A73B-95B3F15F79A0}" presName="desTx" presStyleLbl="revTx" presStyleIdx="3" presStyleCnt="8">
        <dgm:presLayoutVars/>
      </dgm:prSet>
      <dgm:spPr/>
    </dgm:pt>
    <dgm:pt modelId="{3285D8EC-C416-46FB-9AC8-0B9B577E6EAF}" type="pres">
      <dgm:prSet presAssocID="{AEA76B05-82EF-4E50-AE5D-F764C7241AB2}" presName="sibTrans" presStyleCnt="0"/>
      <dgm:spPr/>
    </dgm:pt>
    <dgm:pt modelId="{63D6C63B-C0F4-4293-A1C0-FCF77FD017A6}" type="pres">
      <dgm:prSet presAssocID="{0020EDA1-0A44-4DFB-842D-8BCC9D40F332}" presName="compNode" presStyleCnt="0"/>
      <dgm:spPr/>
    </dgm:pt>
    <dgm:pt modelId="{1EE9AA92-ACDC-4063-846D-4AA3846DF82D}" type="pres">
      <dgm:prSet presAssocID="{0020EDA1-0A44-4DFB-842D-8BCC9D40F3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şe Alım Yönetimi"/>
        </a:ext>
      </dgm:extLst>
    </dgm:pt>
    <dgm:pt modelId="{8543CF73-5A91-4474-8978-B0EE7FECD18D}" type="pres">
      <dgm:prSet presAssocID="{0020EDA1-0A44-4DFB-842D-8BCC9D40F332}" presName="iconSpace" presStyleCnt="0"/>
      <dgm:spPr/>
    </dgm:pt>
    <dgm:pt modelId="{2F93CC29-8528-4CE3-ACF1-0B969B3D423A}" type="pres">
      <dgm:prSet presAssocID="{0020EDA1-0A44-4DFB-842D-8BCC9D40F332}" presName="parTx" presStyleLbl="revTx" presStyleIdx="4" presStyleCnt="8">
        <dgm:presLayoutVars>
          <dgm:chMax val="0"/>
          <dgm:chPref val="0"/>
        </dgm:presLayoutVars>
      </dgm:prSet>
      <dgm:spPr/>
    </dgm:pt>
    <dgm:pt modelId="{350D7886-16C8-49EF-A0EB-35DCE990BA9B}" type="pres">
      <dgm:prSet presAssocID="{0020EDA1-0A44-4DFB-842D-8BCC9D40F332}" presName="txSpace" presStyleCnt="0"/>
      <dgm:spPr/>
    </dgm:pt>
    <dgm:pt modelId="{F545A608-8185-493B-A2CD-81C5F5F14A4C}" type="pres">
      <dgm:prSet presAssocID="{0020EDA1-0A44-4DFB-842D-8BCC9D40F332}" presName="desTx" presStyleLbl="revTx" presStyleIdx="5" presStyleCnt="8">
        <dgm:presLayoutVars/>
      </dgm:prSet>
      <dgm:spPr/>
    </dgm:pt>
    <dgm:pt modelId="{DDD77B02-56DA-4CBD-9FB0-812C8E9B5751}" type="pres">
      <dgm:prSet presAssocID="{4CE0C07F-0197-4F0B-85CB-13E85EAFFBE6}" presName="sibTrans" presStyleCnt="0"/>
      <dgm:spPr/>
    </dgm:pt>
    <dgm:pt modelId="{3002D342-039D-4AF3-B03A-E88804BBF9C1}" type="pres">
      <dgm:prSet presAssocID="{18FEA9D9-867E-4021-9170-77636E1177D5}" presName="compNode" presStyleCnt="0"/>
      <dgm:spPr/>
    </dgm:pt>
    <dgm:pt modelId="{9B099B6F-21BE-4443-942A-BE87C12624F5}" type="pres">
      <dgm:prSet presAssocID="{18FEA9D9-867E-4021-9170-77636E1177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opyalama"/>
        </a:ext>
      </dgm:extLst>
    </dgm:pt>
    <dgm:pt modelId="{B48C0952-DF8B-442D-A6FB-DC3080995425}" type="pres">
      <dgm:prSet presAssocID="{18FEA9D9-867E-4021-9170-77636E1177D5}" presName="iconSpace" presStyleCnt="0"/>
      <dgm:spPr/>
    </dgm:pt>
    <dgm:pt modelId="{686BF2EA-7DCC-4BD5-9590-C2C2226479A8}" type="pres">
      <dgm:prSet presAssocID="{18FEA9D9-867E-4021-9170-77636E1177D5}" presName="parTx" presStyleLbl="revTx" presStyleIdx="6" presStyleCnt="8">
        <dgm:presLayoutVars>
          <dgm:chMax val="0"/>
          <dgm:chPref val="0"/>
        </dgm:presLayoutVars>
      </dgm:prSet>
      <dgm:spPr/>
    </dgm:pt>
    <dgm:pt modelId="{DF336891-282E-4E3C-9480-B95C0D1AA928}" type="pres">
      <dgm:prSet presAssocID="{18FEA9D9-867E-4021-9170-77636E1177D5}" presName="txSpace" presStyleCnt="0"/>
      <dgm:spPr/>
    </dgm:pt>
    <dgm:pt modelId="{A669F1F5-16EE-4754-ADDE-E961B4AC7395}" type="pres">
      <dgm:prSet presAssocID="{18FEA9D9-867E-4021-9170-77636E1177D5}" presName="desTx" presStyleLbl="revTx" presStyleIdx="7" presStyleCnt="8">
        <dgm:presLayoutVars/>
      </dgm:prSet>
      <dgm:spPr/>
    </dgm:pt>
  </dgm:ptLst>
  <dgm:cxnLst>
    <dgm:cxn modelId="{1D315106-3C95-4FF3-8E5E-F5EFA639BD2C}" srcId="{CB54F0CF-84B4-4882-A5AB-F1E4068F5394}" destId="{0020EDA1-0A44-4DFB-842D-8BCC9D40F332}" srcOrd="2" destOrd="0" parTransId="{E611CD53-A758-43D3-A909-3D74A9A4528A}" sibTransId="{4CE0C07F-0197-4F0B-85CB-13E85EAFFBE6}"/>
    <dgm:cxn modelId="{E9FB1E0F-11BC-4E3C-A02E-A251A89C3B53}" type="presOf" srcId="{CE526395-5594-41A9-A908-9BF953D7C482}" destId="{469651C8-8DD2-4B55-AD81-F93020078A83}" srcOrd="0" destOrd="3" presId="urn:microsoft.com/office/officeart/2018/2/layout/IconLabelDescriptionList"/>
    <dgm:cxn modelId="{6A166514-5B97-4595-929A-8005E5CE0D84}" srcId="{F4213F92-1604-4326-A73B-95B3F15F79A0}" destId="{D422D115-D167-4037-880B-863F9A66934E}" srcOrd="2" destOrd="0" parTransId="{2BF628CD-8C3F-4228-BF8F-382B8A3EBD52}" sibTransId="{BF6DA4BE-4B52-484A-8FF1-A38CDC0C554D}"/>
    <dgm:cxn modelId="{88616922-BA62-407B-BB6E-D0558ED9781D}" srcId="{F4213F92-1604-4326-A73B-95B3F15F79A0}" destId="{FCBBA264-20BB-4289-91FE-968149A18825}" srcOrd="0" destOrd="0" parTransId="{E0519DBE-89ED-41DB-AEA3-6C1CE5ECBD5D}" sibTransId="{5599AFB7-8FD6-4915-91D8-1186554CC130}"/>
    <dgm:cxn modelId="{4152B826-7C9A-4FCC-A129-AF2032E4896A}" srcId="{CB54F0CF-84B4-4882-A5AB-F1E4068F5394}" destId="{C2975D1B-4929-4C23-A371-AD2579A5ECA7}" srcOrd="0" destOrd="0" parTransId="{3255929E-7085-4E49-B435-4CD6651ADD54}" sibTransId="{1DC0F220-5725-49DA-AF66-E40EA989E8E5}"/>
    <dgm:cxn modelId="{5CE6D664-7805-4A41-9DAE-8B29AC2654E5}" type="presOf" srcId="{45BB746F-03DB-4429-B902-BB5C318CFD84}" destId="{469651C8-8DD2-4B55-AD81-F93020078A83}" srcOrd="0" destOrd="1" presId="urn:microsoft.com/office/officeart/2018/2/layout/IconLabelDescriptionList"/>
    <dgm:cxn modelId="{A821AE55-E22A-4A45-A203-B93019EBF25D}" type="presOf" srcId="{D422D115-D167-4037-880B-863F9A66934E}" destId="{469651C8-8DD2-4B55-AD81-F93020078A83}" srcOrd="0" destOrd="2" presId="urn:microsoft.com/office/officeart/2018/2/layout/IconLabelDescriptionList"/>
    <dgm:cxn modelId="{90734477-7A0B-4DB2-976C-8C955C4A2480}" type="presOf" srcId="{FCBBA264-20BB-4289-91FE-968149A18825}" destId="{469651C8-8DD2-4B55-AD81-F93020078A83}" srcOrd="0" destOrd="0" presId="urn:microsoft.com/office/officeart/2018/2/layout/IconLabelDescriptionList"/>
    <dgm:cxn modelId="{0D562978-2259-4357-826E-9B03E59115E4}" type="presOf" srcId="{0020EDA1-0A44-4DFB-842D-8BCC9D40F332}" destId="{2F93CC29-8528-4CE3-ACF1-0B969B3D423A}" srcOrd="0" destOrd="0" presId="urn:microsoft.com/office/officeart/2018/2/layout/IconLabelDescriptionList"/>
    <dgm:cxn modelId="{459BB67A-E343-48D2-9CCB-CEB01D9636FB}" type="presOf" srcId="{18FEA9D9-867E-4021-9170-77636E1177D5}" destId="{686BF2EA-7DCC-4BD5-9590-C2C2226479A8}" srcOrd="0" destOrd="0" presId="urn:microsoft.com/office/officeart/2018/2/layout/IconLabelDescriptionList"/>
    <dgm:cxn modelId="{159F3C82-1965-4672-A851-26179B109E6F}" type="presOf" srcId="{C2975D1B-4929-4C23-A371-AD2579A5ECA7}" destId="{0B82149B-4E68-482D-B7B9-3CA7F0C18508}" srcOrd="0" destOrd="0" presId="urn:microsoft.com/office/officeart/2018/2/layout/IconLabelDescriptionList"/>
    <dgm:cxn modelId="{BD03A486-F938-4023-B24E-833F024A4C94}" srcId="{F4213F92-1604-4326-A73B-95B3F15F79A0}" destId="{D42A30D5-34CC-4A85-9749-128CE46E17A5}" srcOrd="5" destOrd="0" parTransId="{0E660F37-A98E-45E8-988F-D4C549ACC4A5}" sibTransId="{38EDB647-BD3B-41DA-BC2A-0044F36C3D7A}"/>
    <dgm:cxn modelId="{9CF7618C-0BE1-48D8-AEE0-20A605AC8B66}" srcId="{CB54F0CF-84B4-4882-A5AB-F1E4068F5394}" destId="{18FEA9D9-867E-4021-9170-77636E1177D5}" srcOrd="3" destOrd="0" parTransId="{308C8941-6EBF-4164-885C-E5179063C65E}" sibTransId="{CC8ADA07-00A7-4A2A-9F11-A19622B3A8EF}"/>
    <dgm:cxn modelId="{6139268F-EF38-47F1-BAEF-8D318EDEA1DE}" type="presOf" srcId="{D42A30D5-34CC-4A85-9749-128CE46E17A5}" destId="{469651C8-8DD2-4B55-AD81-F93020078A83}" srcOrd="0" destOrd="5" presId="urn:microsoft.com/office/officeart/2018/2/layout/IconLabelDescriptionList"/>
    <dgm:cxn modelId="{91233EA3-055A-41E6-89C3-EE22F0D63C99}" srcId="{F4213F92-1604-4326-A73B-95B3F15F79A0}" destId="{CE526395-5594-41A9-A908-9BF953D7C482}" srcOrd="3" destOrd="0" parTransId="{8CE71420-F6F4-44C3-8A07-EE970468049F}" sibTransId="{9D7225E9-9F5E-45FD-B103-2A84060D4776}"/>
    <dgm:cxn modelId="{431BE6A4-DA68-4CEB-BEE5-3FE886137B8A}" srcId="{F4213F92-1604-4326-A73B-95B3F15F79A0}" destId="{45BB746F-03DB-4429-B902-BB5C318CFD84}" srcOrd="1" destOrd="0" parTransId="{D740D6B5-E49C-4E32-A20F-D04A6421CC17}" sibTransId="{88578E02-C7EA-4D20-915A-DF81BE07C729}"/>
    <dgm:cxn modelId="{A05DE1A7-0A96-49CE-9EBE-66CD1AC1EB02}" srcId="{CB54F0CF-84B4-4882-A5AB-F1E4068F5394}" destId="{F4213F92-1604-4326-A73B-95B3F15F79A0}" srcOrd="1" destOrd="0" parTransId="{7C11173D-0F8D-4741-91D9-87E77603C5E9}" sibTransId="{AEA76B05-82EF-4E50-AE5D-F764C7241AB2}"/>
    <dgm:cxn modelId="{00490DB2-6EEB-40F5-93D1-3E32F730C029}" type="presOf" srcId="{CB54F0CF-84B4-4882-A5AB-F1E4068F5394}" destId="{A10FC61D-2D8D-491C-8D73-140163BEB71A}" srcOrd="0" destOrd="0" presId="urn:microsoft.com/office/officeart/2018/2/layout/IconLabelDescriptionList"/>
    <dgm:cxn modelId="{83156EC0-D71A-4373-BDEA-4406B0A9105C}" type="presOf" srcId="{80830F92-25A2-44D3-A5B6-AEA80F954090}" destId="{469651C8-8DD2-4B55-AD81-F93020078A83}" srcOrd="0" destOrd="4" presId="urn:microsoft.com/office/officeart/2018/2/layout/IconLabelDescriptionList"/>
    <dgm:cxn modelId="{28BA2EDF-921E-44AC-BF64-219C97FB6F17}" srcId="{F4213F92-1604-4326-A73B-95B3F15F79A0}" destId="{80830F92-25A2-44D3-A5B6-AEA80F954090}" srcOrd="4" destOrd="0" parTransId="{114158D2-E56F-4969-90E2-3DF8ABE5D3AE}" sibTransId="{A84862BC-9D8C-4A7D-9CDD-F39E2FB75958}"/>
    <dgm:cxn modelId="{804694F0-3D29-4E62-9A11-03CA04B93702}" type="presOf" srcId="{F4213F92-1604-4326-A73B-95B3F15F79A0}" destId="{41D19B4B-53F1-4FC1-8888-5BBACFD2D2FA}" srcOrd="0" destOrd="0" presId="urn:microsoft.com/office/officeart/2018/2/layout/IconLabelDescriptionList"/>
    <dgm:cxn modelId="{C32D911A-0F4D-42D3-93FF-43D5A17B560A}" type="presParOf" srcId="{A10FC61D-2D8D-491C-8D73-140163BEB71A}" destId="{5DFDF7E7-B0B9-4A59-B768-0077FBD4F173}" srcOrd="0" destOrd="0" presId="urn:microsoft.com/office/officeart/2018/2/layout/IconLabelDescriptionList"/>
    <dgm:cxn modelId="{6D0A0685-31B4-4B0A-97FE-1ACC69936EB6}" type="presParOf" srcId="{5DFDF7E7-B0B9-4A59-B768-0077FBD4F173}" destId="{6F15A621-A73A-4DB3-A82A-669EBF4335EC}" srcOrd="0" destOrd="0" presId="urn:microsoft.com/office/officeart/2018/2/layout/IconLabelDescriptionList"/>
    <dgm:cxn modelId="{0A5AEAEF-B88E-42D0-8438-115822D6BF92}" type="presParOf" srcId="{5DFDF7E7-B0B9-4A59-B768-0077FBD4F173}" destId="{966736E4-3443-4A7D-901B-9D0D30DC1F24}" srcOrd="1" destOrd="0" presId="urn:microsoft.com/office/officeart/2018/2/layout/IconLabelDescriptionList"/>
    <dgm:cxn modelId="{B9FEF895-2A4E-49B1-963A-0933C029CE3E}" type="presParOf" srcId="{5DFDF7E7-B0B9-4A59-B768-0077FBD4F173}" destId="{0B82149B-4E68-482D-B7B9-3CA7F0C18508}" srcOrd="2" destOrd="0" presId="urn:microsoft.com/office/officeart/2018/2/layout/IconLabelDescriptionList"/>
    <dgm:cxn modelId="{6F1A852B-6744-4830-873F-92F7FD852B80}" type="presParOf" srcId="{5DFDF7E7-B0B9-4A59-B768-0077FBD4F173}" destId="{CC4D8C03-788F-424A-8267-45CF4DCDF6C0}" srcOrd="3" destOrd="0" presId="urn:microsoft.com/office/officeart/2018/2/layout/IconLabelDescriptionList"/>
    <dgm:cxn modelId="{C8184F8B-BD08-4DDC-A6CA-16B0CE503C50}" type="presParOf" srcId="{5DFDF7E7-B0B9-4A59-B768-0077FBD4F173}" destId="{21A4D294-A29D-4A12-B4E0-6257CA241488}" srcOrd="4" destOrd="0" presId="urn:microsoft.com/office/officeart/2018/2/layout/IconLabelDescriptionList"/>
    <dgm:cxn modelId="{AED47277-916C-4D6D-97A9-687A8E93DE2F}" type="presParOf" srcId="{A10FC61D-2D8D-491C-8D73-140163BEB71A}" destId="{70581F3C-0662-4C66-9846-8971E0EAEFEF}" srcOrd="1" destOrd="0" presId="urn:microsoft.com/office/officeart/2018/2/layout/IconLabelDescriptionList"/>
    <dgm:cxn modelId="{1EC4EC74-A476-4A66-A2A8-B14B3462A26F}" type="presParOf" srcId="{A10FC61D-2D8D-491C-8D73-140163BEB71A}" destId="{2236DE18-1576-4367-9CA1-136AA55D53E1}" srcOrd="2" destOrd="0" presId="urn:microsoft.com/office/officeart/2018/2/layout/IconLabelDescriptionList"/>
    <dgm:cxn modelId="{4E8685F1-7125-42B7-BE92-71227741F830}" type="presParOf" srcId="{2236DE18-1576-4367-9CA1-136AA55D53E1}" destId="{61E1D2C8-1C11-4949-9638-8941CCF58797}" srcOrd="0" destOrd="0" presId="urn:microsoft.com/office/officeart/2018/2/layout/IconLabelDescriptionList"/>
    <dgm:cxn modelId="{428F8C65-4E6E-44F2-83E5-6FB6ABCD8C8A}" type="presParOf" srcId="{2236DE18-1576-4367-9CA1-136AA55D53E1}" destId="{4DEFA47E-1D6D-4A4C-AD45-D2DA16A5D868}" srcOrd="1" destOrd="0" presId="urn:microsoft.com/office/officeart/2018/2/layout/IconLabelDescriptionList"/>
    <dgm:cxn modelId="{C51CF648-9DF8-46DB-A097-F8404C33A5C9}" type="presParOf" srcId="{2236DE18-1576-4367-9CA1-136AA55D53E1}" destId="{41D19B4B-53F1-4FC1-8888-5BBACFD2D2FA}" srcOrd="2" destOrd="0" presId="urn:microsoft.com/office/officeart/2018/2/layout/IconLabelDescriptionList"/>
    <dgm:cxn modelId="{1D73479F-8321-47AE-A2DF-7CC04E91BBFF}" type="presParOf" srcId="{2236DE18-1576-4367-9CA1-136AA55D53E1}" destId="{4B692BD0-E78D-4A58-93EB-FB927B6CC033}" srcOrd="3" destOrd="0" presId="urn:microsoft.com/office/officeart/2018/2/layout/IconLabelDescriptionList"/>
    <dgm:cxn modelId="{177BC46C-14FD-416B-B86F-F4426798AB0D}" type="presParOf" srcId="{2236DE18-1576-4367-9CA1-136AA55D53E1}" destId="{469651C8-8DD2-4B55-AD81-F93020078A83}" srcOrd="4" destOrd="0" presId="urn:microsoft.com/office/officeart/2018/2/layout/IconLabelDescriptionList"/>
    <dgm:cxn modelId="{3864D03C-BCD7-42B6-A3B3-21435106691A}" type="presParOf" srcId="{A10FC61D-2D8D-491C-8D73-140163BEB71A}" destId="{3285D8EC-C416-46FB-9AC8-0B9B577E6EAF}" srcOrd="3" destOrd="0" presId="urn:microsoft.com/office/officeart/2018/2/layout/IconLabelDescriptionList"/>
    <dgm:cxn modelId="{E765C1DF-59B8-4893-B0D3-AC81B6A52E7B}" type="presParOf" srcId="{A10FC61D-2D8D-491C-8D73-140163BEB71A}" destId="{63D6C63B-C0F4-4293-A1C0-FCF77FD017A6}" srcOrd="4" destOrd="0" presId="urn:microsoft.com/office/officeart/2018/2/layout/IconLabelDescriptionList"/>
    <dgm:cxn modelId="{15B5DD6E-F8F5-467F-8230-D18531BADD46}" type="presParOf" srcId="{63D6C63B-C0F4-4293-A1C0-FCF77FD017A6}" destId="{1EE9AA92-ACDC-4063-846D-4AA3846DF82D}" srcOrd="0" destOrd="0" presId="urn:microsoft.com/office/officeart/2018/2/layout/IconLabelDescriptionList"/>
    <dgm:cxn modelId="{FC1FBE0C-2D64-4181-8C45-097C3EB32AEB}" type="presParOf" srcId="{63D6C63B-C0F4-4293-A1C0-FCF77FD017A6}" destId="{8543CF73-5A91-4474-8978-B0EE7FECD18D}" srcOrd="1" destOrd="0" presId="urn:microsoft.com/office/officeart/2018/2/layout/IconLabelDescriptionList"/>
    <dgm:cxn modelId="{2FF712A9-F956-41AD-A1F5-B577BFE93F61}" type="presParOf" srcId="{63D6C63B-C0F4-4293-A1C0-FCF77FD017A6}" destId="{2F93CC29-8528-4CE3-ACF1-0B969B3D423A}" srcOrd="2" destOrd="0" presId="urn:microsoft.com/office/officeart/2018/2/layout/IconLabelDescriptionList"/>
    <dgm:cxn modelId="{1C682AEE-7486-4441-B561-FCC5B86C4653}" type="presParOf" srcId="{63D6C63B-C0F4-4293-A1C0-FCF77FD017A6}" destId="{350D7886-16C8-49EF-A0EB-35DCE990BA9B}" srcOrd="3" destOrd="0" presId="urn:microsoft.com/office/officeart/2018/2/layout/IconLabelDescriptionList"/>
    <dgm:cxn modelId="{8389CC4D-8027-4754-AA98-45962B0DFEEB}" type="presParOf" srcId="{63D6C63B-C0F4-4293-A1C0-FCF77FD017A6}" destId="{F545A608-8185-493B-A2CD-81C5F5F14A4C}" srcOrd="4" destOrd="0" presId="urn:microsoft.com/office/officeart/2018/2/layout/IconLabelDescriptionList"/>
    <dgm:cxn modelId="{05BCABED-6692-403F-8A17-FA86644AAABE}" type="presParOf" srcId="{A10FC61D-2D8D-491C-8D73-140163BEB71A}" destId="{DDD77B02-56DA-4CBD-9FB0-812C8E9B5751}" srcOrd="5" destOrd="0" presId="urn:microsoft.com/office/officeart/2018/2/layout/IconLabelDescriptionList"/>
    <dgm:cxn modelId="{6EE0FCE3-FD60-4259-B8DA-33473A73284F}" type="presParOf" srcId="{A10FC61D-2D8D-491C-8D73-140163BEB71A}" destId="{3002D342-039D-4AF3-B03A-E88804BBF9C1}" srcOrd="6" destOrd="0" presId="urn:microsoft.com/office/officeart/2018/2/layout/IconLabelDescriptionList"/>
    <dgm:cxn modelId="{8B94BEBE-D6D6-46CD-ACFE-4C280D00F6ED}" type="presParOf" srcId="{3002D342-039D-4AF3-B03A-E88804BBF9C1}" destId="{9B099B6F-21BE-4443-942A-BE87C12624F5}" srcOrd="0" destOrd="0" presId="urn:microsoft.com/office/officeart/2018/2/layout/IconLabelDescriptionList"/>
    <dgm:cxn modelId="{89ABB110-81A9-458A-A081-AD3DF203DFAA}" type="presParOf" srcId="{3002D342-039D-4AF3-B03A-E88804BBF9C1}" destId="{B48C0952-DF8B-442D-A6FB-DC3080995425}" srcOrd="1" destOrd="0" presId="urn:microsoft.com/office/officeart/2018/2/layout/IconLabelDescriptionList"/>
    <dgm:cxn modelId="{E35B1922-C006-4F52-B3BF-E1304D01D136}" type="presParOf" srcId="{3002D342-039D-4AF3-B03A-E88804BBF9C1}" destId="{686BF2EA-7DCC-4BD5-9590-C2C2226479A8}" srcOrd="2" destOrd="0" presId="urn:microsoft.com/office/officeart/2018/2/layout/IconLabelDescriptionList"/>
    <dgm:cxn modelId="{F3E1A376-A0A5-4670-8E7F-F6BBA16C5BA4}" type="presParOf" srcId="{3002D342-039D-4AF3-B03A-E88804BBF9C1}" destId="{DF336891-282E-4E3C-9480-B95C0D1AA928}" srcOrd="3" destOrd="0" presId="urn:microsoft.com/office/officeart/2018/2/layout/IconLabelDescriptionList"/>
    <dgm:cxn modelId="{9851EF12-3BCC-4EB3-8239-2F81044A4474}" type="presParOf" srcId="{3002D342-039D-4AF3-B03A-E88804BBF9C1}" destId="{A669F1F5-16EE-4754-ADDE-E961B4AC739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15A621-A73A-4DB3-A82A-669EBF4335EC}">
      <dsp:nvSpPr>
        <dsp:cNvPr id="0" name=""/>
        <dsp:cNvSpPr/>
      </dsp:nvSpPr>
      <dsp:spPr>
        <a:xfrm>
          <a:off x="9550" y="345988"/>
          <a:ext cx="843768" cy="84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82149B-4E68-482D-B7B9-3CA7F0C18508}">
      <dsp:nvSpPr>
        <dsp:cNvPr id="0" name=""/>
        <dsp:cNvSpPr/>
      </dsp:nvSpPr>
      <dsp:spPr>
        <a:xfrm>
          <a:off x="9550" y="1340292"/>
          <a:ext cx="2410768" cy="36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tr-TR" sz="2300" kern="1200" dirty="0"/>
            <a:t>Introduction</a:t>
          </a:r>
          <a:endParaRPr lang="en-US" sz="2300" kern="1200" dirty="0"/>
        </a:p>
      </dsp:txBody>
      <dsp:txXfrm>
        <a:off x="9550" y="1340292"/>
        <a:ext cx="2410768" cy="361615"/>
      </dsp:txXfrm>
    </dsp:sp>
    <dsp:sp modelId="{21A4D294-A29D-4A12-B4E0-6257CA241488}">
      <dsp:nvSpPr>
        <dsp:cNvPr id="0" name=""/>
        <dsp:cNvSpPr/>
      </dsp:nvSpPr>
      <dsp:spPr>
        <a:xfrm>
          <a:off x="9550" y="1771924"/>
          <a:ext cx="2410768" cy="2074891"/>
        </a:xfrm>
        <a:prstGeom prst="rect">
          <a:avLst/>
        </a:prstGeom>
        <a:noFill/>
        <a:ln>
          <a:noFill/>
        </a:ln>
        <a:effectLst/>
      </dsp:spPr>
      <dsp:style>
        <a:lnRef idx="0">
          <a:scrgbClr r="0" g="0" b="0"/>
        </a:lnRef>
        <a:fillRef idx="0">
          <a:scrgbClr r="0" g="0" b="0"/>
        </a:fillRef>
        <a:effectRef idx="0">
          <a:scrgbClr r="0" g="0" b="0"/>
        </a:effectRef>
        <a:fontRef idx="minor"/>
      </dsp:style>
    </dsp:sp>
    <dsp:sp modelId="{61E1D2C8-1C11-4949-9638-8941CCF58797}">
      <dsp:nvSpPr>
        <dsp:cNvPr id="0" name=""/>
        <dsp:cNvSpPr/>
      </dsp:nvSpPr>
      <dsp:spPr>
        <a:xfrm>
          <a:off x="2842203" y="345988"/>
          <a:ext cx="843768" cy="84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D19B4B-53F1-4FC1-8888-5BBACFD2D2FA}">
      <dsp:nvSpPr>
        <dsp:cNvPr id="0" name=""/>
        <dsp:cNvSpPr/>
      </dsp:nvSpPr>
      <dsp:spPr>
        <a:xfrm>
          <a:off x="2842203" y="1340292"/>
          <a:ext cx="2410768" cy="36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tr-TR" sz="2300" kern="1200" dirty="0"/>
            <a:t>Timeline</a:t>
          </a:r>
          <a:endParaRPr lang="en-US" sz="2300" kern="1200" dirty="0"/>
        </a:p>
      </dsp:txBody>
      <dsp:txXfrm>
        <a:off x="2842203" y="1340292"/>
        <a:ext cx="2410768" cy="361615"/>
      </dsp:txXfrm>
    </dsp:sp>
    <dsp:sp modelId="{469651C8-8DD2-4B55-AD81-F93020078A83}">
      <dsp:nvSpPr>
        <dsp:cNvPr id="0" name=""/>
        <dsp:cNvSpPr/>
      </dsp:nvSpPr>
      <dsp:spPr>
        <a:xfrm>
          <a:off x="2842203" y="1771924"/>
          <a:ext cx="2410768" cy="20748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tr-TR" sz="1700" kern="1200" dirty="0"/>
            <a:t>Week 1</a:t>
          </a:r>
          <a:endParaRPr lang="en-US" sz="1700" kern="1200" dirty="0"/>
        </a:p>
        <a:p>
          <a:pPr marL="0" lvl="0" indent="0" algn="l" defTabSz="755650">
            <a:lnSpc>
              <a:spcPct val="100000"/>
            </a:lnSpc>
            <a:spcBef>
              <a:spcPct val="0"/>
            </a:spcBef>
            <a:spcAft>
              <a:spcPct val="35000"/>
            </a:spcAft>
            <a:buNone/>
          </a:pPr>
          <a:r>
            <a:rPr lang="tr-TR" sz="1700" kern="1200" dirty="0"/>
            <a:t>Week 2</a:t>
          </a:r>
          <a:endParaRPr lang="en-US" sz="1700" kern="1200" dirty="0"/>
        </a:p>
        <a:p>
          <a:pPr marL="0" lvl="0" indent="0" algn="l" defTabSz="755650">
            <a:lnSpc>
              <a:spcPct val="100000"/>
            </a:lnSpc>
            <a:spcBef>
              <a:spcPct val="0"/>
            </a:spcBef>
            <a:spcAft>
              <a:spcPct val="35000"/>
            </a:spcAft>
            <a:buNone/>
          </a:pPr>
          <a:r>
            <a:rPr lang="tr-TR" sz="1700" kern="1200" dirty="0"/>
            <a:t>Week 3</a:t>
          </a:r>
          <a:endParaRPr lang="en-US" sz="1700" kern="1200" dirty="0"/>
        </a:p>
        <a:p>
          <a:pPr marL="0" lvl="0" indent="0" algn="l" defTabSz="755650">
            <a:lnSpc>
              <a:spcPct val="100000"/>
            </a:lnSpc>
            <a:spcBef>
              <a:spcPct val="0"/>
            </a:spcBef>
            <a:spcAft>
              <a:spcPct val="35000"/>
            </a:spcAft>
            <a:buNone/>
          </a:pPr>
          <a:r>
            <a:rPr lang="tr-TR" sz="1700" kern="1200" dirty="0"/>
            <a:t>Week 4</a:t>
          </a:r>
          <a:endParaRPr lang="en-US" sz="1700" kern="1200" dirty="0"/>
        </a:p>
        <a:p>
          <a:pPr marL="0" lvl="0" indent="0" algn="l" defTabSz="755650">
            <a:lnSpc>
              <a:spcPct val="100000"/>
            </a:lnSpc>
            <a:spcBef>
              <a:spcPct val="0"/>
            </a:spcBef>
            <a:spcAft>
              <a:spcPct val="35000"/>
            </a:spcAft>
            <a:buNone/>
          </a:pPr>
          <a:r>
            <a:rPr lang="tr-TR" sz="1700" kern="1200" dirty="0"/>
            <a:t>Week 5</a:t>
          </a:r>
          <a:endParaRPr lang="en-US" sz="1700" kern="1200" dirty="0"/>
        </a:p>
        <a:p>
          <a:pPr marL="0" lvl="0" indent="0" algn="l" defTabSz="755650">
            <a:lnSpc>
              <a:spcPct val="100000"/>
            </a:lnSpc>
            <a:spcBef>
              <a:spcPct val="0"/>
            </a:spcBef>
            <a:spcAft>
              <a:spcPct val="35000"/>
            </a:spcAft>
            <a:buNone/>
          </a:pPr>
          <a:r>
            <a:rPr lang="tr-TR" sz="1700" kern="1200" dirty="0"/>
            <a:t>Week 6</a:t>
          </a:r>
          <a:endParaRPr lang="en-US" sz="1700" kern="1200" dirty="0"/>
        </a:p>
      </dsp:txBody>
      <dsp:txXfrm>
        <a:off x="2842203" y="1771924"/>
        <a:ext cx="2410768" cy="2074891"/>
      </dsp:txXfrm>
    </dsp:sp>
    <dsp:sp modelId="{1EE9AA92-ACDC-4063-846D-4AA3846DF82D}">
      <dsp:nvSpPr>
        <dsp:cNvPr id="0" name=""/>
        <dsp:cNvSpPr/>
      </dsp:nvSpPr>
      <dsp:spPr>
        <a:xfrm>
          <a:off x="5674856" y="345988"/>
          <a:ext cx="843768" cy="84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93CC29-8528-4CE3-ACF1-0B969B3D423A}">
      <dsp:nvSpPr>
        <dsp:cNvPr id="0" name=""/>
        <dsp:cNvSpPr/>
      </dsp:nvSpPr>
      <dsp:spPr>
        <a:xfrm>
          <a:off x="5674856" y="1340292"/>
          <a:ext cx="2410768" cy="36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tr-TR" sz="2300" kern="1200" dirty="0"/>
            <a:t>Working process</a:t>
          </a:r>
          <a:endParaRPr lang="en-US" sz="2300" kern="1200" dirty="0"/>
        </a:p>
      </dsp:txBody>
      <dsp:txXfrm>
        <a:off x="5674856" y="1340292"/>
        <a:ext cx="2410768" cy="361615"/>
      </dsp:txXfrm>
    </dsp:sp>
    <dsp:sp modelId="{F545A608-8185-493B-A2CD-81C5F5F14A4C}">
      <dsp:nvSpPr>
        <dsp:cNvPr id="0" name=""/>
        <dsp:cNvSpPr/>
      </dsp:nvSpPr>
      <dsp:spPr>
        <a:xfrm>
          <a:off x="5674856" y="1771924"/>
          <a:ext cx="2410768" cy="2074891"/>
        </a:xfrm>
        <a:prstGeom prst="rect">
          <a:avLst/>
        </a:prstGeom>
        <a:noFill/>
        <a:ln>
          <a:noFill/>
        </a:ln>
        <a:effectLst/>
      </dsp:spPr>
      <dsp:style>
        <a:lnRef idx="0">
          <a:scrgbClr r="0" g="0" b="0"/>
        </a:lnRef>
        <a:fillRef idx="0">
          <a:scrgbClr r="0" g="0" b="0"/>
        </a:fillRef>
        <a:effectRef idx="0">
          <a:scrgbClr r="0" g="0" b="0"/>
        </a:effectRef>
        <a:fontRef idx="minor"/>
      </dsp:style>
    </dsp:sp>
    <dsp:sp modelId="{9B099B6F-21BE-4443-942A-BE87C12624F5}">
      <dsp:nvSpPr>
        <dsp:cNvPr id="0" name=""/>
        <dsp:cNvSpPr/>
      </dsp:nvSpPr>
      <dsp:spPr>
        <a:xfrm>
          <a:off x="8507509" y="345988"/>
          <a:ext cx="843768" cy="84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6BF2EA-7DCC-4BD5-9590-C2C2226479A8}">
      <dsp:nvSpPr>
        <dsp:cNvPr id="0" name=""/>
        <dsp:cNvSpPr/>
      </dsp:nvSpPr>
      <dsp:spPr>
        <a:xfrm>
          <a:off x="8507509" y="1340292"/>
          <a:ext cx="2410768" cy="361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defRPr b="1"/>
          </a:pPr>
          <a:r>
            <a:rPr lang="tr-TR" sz="2300" kern="1200" dirty="0"/>
            <a:t>Result</a:t>
          </a:r>
          <a:endParaRPr lang="en-US" sz="2300" kern="1200" dirty="0"/>
        </a:p>
      </dsp:txBody>
      <dsp:txXfrm>
        <a:off x="8507509" y="1340292"/>
        <a:ext cx="2410768" cy="361615"/>
      </dsp:txXfrm>
    </dsp:sp>
    <dsp:sp modelId="{A669F1F5-16EE-4754-ADDE-E961B4AC7395}">
      <dsp:nvSpPr>
        <dsp:cNvPr id="0" name=""/>
        <dsp:cNvSpPr/>
      </dsp:nvSpPr>
      <dsp:spPr>
        <a:xfrm>
          <a:off x="8507509" y="1771924"/>
          <a:ext cx="2410768" cy="207489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817B5-EEEE-4EBE-B89A-4A41647FC6E6}" type="datetimeFigureOut">
              <a:rPr lang="tr-TR" smtClean="0"/>
              <a:t>19.12.2023</a:t>
            </a:fld>
            <a:endParaRPr lang="tr-TR"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EB4B51-F478-4936-89A1-A5703182F298}" type="slidenum">
              <a:rPr lang="tr-TR" smtClean="0"/>
              <a:t>‹#›</a:t>
            </a:fld>
            <a:endParaRPr lang="tr-TR" dirty="0"/>
          </a:p>
        </p:txBody>
      </p:sp>
    </p:spTree>
    <p:extLst>
      <p:ext uri="{BB962C8B-B14F-4D97-AF65-F5344CB8AC3E}">
        <p14:creationId xmlns:p14="http://schemas.microsoft.com/office/powerpoint/2010/main" val="301913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C55621-1CEA-470A-8C9B-5652B905A352}" type="slidenum">
              <a:rPr lang="tr-TR" smtClean="0"/>
              <a:t>14</a:t>
            </a:fld>
            <a:endParaRPr lang="tr-TR" dirty="0"/>
          </a:p>
        </p:txBody>
      </p:sp>
    </p:spTree>
    <p:extLst>
      <p:ext uri="{BB962C8B-B14F-4D97-AF65-F5344CB8AC3E}">
        <p14:creationId xmlns:p14="http://schemas.microsoft.com/office/powerpoint/2010/main" val="322132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2C55621-1CEA-470A-8C9B-5652B905A352}" type="slidenum">
              <a:rPr lang="tr-TR" smtClean="0"/>
              <a:t>19</a:t>
            </a:fld>
            <a:endParaRPr lang="tr-TR" dirty="0"/>
          </a:p>
        </p:txBody>
      </p:sp>
    </p:spTree>
    <p:extLst>
      <p:ext uri="{BB962C8B-B14F-4D97-AF65-F5344CB8AC3E}">
        <p14:creationId xmlns:p14="http://schemas.microsoft.com/office/powerpoint/2010/main" val="114700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073FFE-812E-5CCD-742A-847785B760D5}"/>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DA5F3333-52F4-2FFB-71A9-170523C5E3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CB9B64A8-76D8-896D-D3B2-C68ECF4C1C9D}"/>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5" name="Alt Bilgi Yer Tutucusu 4">
            <a:extLst>
              <a:ext uri="{FF2B5EF4-FFF2-40B4-BE49-F238E27FC236}">
                <a16:creationId xmlns:a16="http://schemas.microsoft.com/office/drawing/2014/main" id="{32AE7F0A-73AF-A1D6-9F72-6B4711BAE961}"/>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8B09C626-EA59-59E9-DE07-C4CB06A77564}"/>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256269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8F0699-2765-87E9-5B15-2A7EE0989077}"/>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2B5CA135-1A75-8CB4-01E4-F08E6FBD164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8B022F2-3553-BACB-C6DF-182391F0675F}"/>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5" name="Alt Bilgi Yer Tutucusu 4">
            <a:extLst>
              <a:ext uri="{FF2B5EF4-FFF2-40B4-BE49-F238E27FC236}">
                <a16:creationId xmlns:a16="http://schemas.microsoft.com/office/drawing/2014/main" id="{A3959079-BD18-68E4-9109-A0B3538D3B7E}"/>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C13480B9-83E0-F8C9-2752-F448137D0FB8}"/>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2084627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23D39BB-2124-0F44-01EB-F7AE68C11B7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4BB327F5-1003-94E4-AE0B-99D401B80251}"/>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168FFAA-B7E1-1D20-7FDE-A5B38BF9CC17}"/>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5" name="Alt Bilgi Yer Tutucusu 4">
            <a:extLst>
              <a:ext uri="{FF2B5EF4-FFF2-40B4-BE49-F238E27FC236}">
                <a16:creationId xmlns:a16="http://schemas.microsoft.com/office/drawing/2014/main" id="{C0576B0A-0C94-EF7B-B1EE-BE8D00B558DF}"/>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8F0CDF9E-1D1E-D125-0424-07F0886AFD30}"/>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1556316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DC7BFF-1662-E584-6257-B447678055F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EBA6407-D94A-F0F5-2680-2E9F23B173B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77383F-6C57-2C22-A34B-F3BE71624DDA}"/>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5" name="Alt Bilgi Yer Tutucusu 4">
            <a:extLst>
              <a:ext uri="{FF2B5EF4-FFF2-40B4-BE49-F238E27FC236}">
                <a16:creationId xmlns:a16="http://schemas.microsoft.com/office/drawing/2014/main" id="{68F4AD9E-D366-A7AE-B355-FC0F86CB705C}"/>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86DCF09B-C7E1-CEC9-70AB-C61D2543C935}"/>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1385484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7D49AC-8A74-ACDF-0D28-5CF3A5955E9C}"/>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DE1E7E5-2F72-8050-8C30-8C7F75813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7C2B0783-4C6D-68AF-3E61-666D22855C0B}"/>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5" name="Alt Bilgi Yer Tutucusu 4">
            <a:extLst>
              <a:ext uri="{FF2B5EF4-FFF2-40B4-BE49-F238E27FC236}">
                <a16:creationId xmlns:a16="http://schemas.microsoft.com/office/drawing/2014/main" id="{B8908E5A-E66A-1705-30FB-3BA9479B9130}"/>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22DE83E8-2C06-A8DC-2B3B-638512D9BF3C}"/>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694495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FB6C06-1C5D-4111-748D-E3C56FB7703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E291A90-B21B-ECA3-4DB5-3AE0E30AD9A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ED9A26B-7DB4-952E-03D7-35C4C723E8F9}"/>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AF52116-DA28-B013-DC06-EB459393B44E}"/>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6" name="Alt Bilgi Yer Tutucusu 5">
            <a:extLst>
              <a:ext uri="{FF2B5EF4-FFF2-40B4-BE49-F238E27FC236}">
                <a16:creationId xmlns:a16="http://schemas.microsoft.com/office/drawing/2014/main" id="{315A98AD-8CFD-4A20-CB9B-4F0C09BBCFB7}"/>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51C3EFAF-47EB-F2D7-3373-D7C3930358CE}"/>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1658251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147991-62E7-BB9C-DF52-F23BA3EC3EBC}"/>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FA1A19A-8142-4834-493B-D2E1C57DD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C16FEBF-A9AE-36CD-8868-0DCC0F3FF82D}"/>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277DF90-050B-3B24-2EE3-777EEA8AA3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89F8661-62CC-8AD0-C1DD-48A52B13F12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8F281679-D63B-A6B4-A545-6A9D900211EA}"/>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8" name="Alt Bilgi Yer Tutucusu 7">
            <a:extLst>
              <a:ext uri="{FF2B5EF4-FFF2-40B4-BE49-F238E27FC236}">
                <a16:creationId xmlns:a16="http://schemas.microsoft.com/office/drawing/2014/main" id="{EDA6BDD6-7E99-5121-A358-2CB84A421402}"/>
              </a:ext>
            </a:extLst>
          </p:cNvPr>
          <p:cNvSpPr>
            <a:spLocks noGrp="1"/>
          </p:cNvSpPr>
          <p:nvPr>
            <p:ph type="ftr" sz="quarter" idx="11"/>
          </p:nvPr>
        </p:nvSpPr>
        <p:spPr/>
        <p:txBody>
          <a:bodyPr/>
          <a:lstStyle/>
          <a:p>
            <a:endParaRPr lang="tr-TR" dirty="0"/>
          </a:p>
        </p:txBody>
      </p:sp>
      <p:sp>
        <p:nvSpPr>
          <p:cNvPr id="9" name="Slayt Numarası Yer Tutucusu 8">
            <a:extLst>
              <a:ext uri="{FF2B5EF4-FFF2-40B4-BE49-F238E27FC236}">
                <a16:creationId xmlns:a16="http://schemas.microsoft.com/office/drawing/2014/main" id="{0CB9C59E-C8E2-FCF6-D637-A4F41E33B02F}"/>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1907380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782317-5AA0-63BA-1AC9-77FCE9E7343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5FF1D9B-AC0E-A250-5D9B-50D30FF6212B}"/>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4" name="Alt Bilgi Yer Tutucusu 3">
            <a:extLst>
              <a:ext uri="{FF2B5EF4-FFF2-40B4-BE49-F238E27FC236}">
                <a16:creationId xmlns:a16="http://schemas.microsoft.com/office/drawing/2014/main" id="{650485E8-EF5C-5720-3866-4A5D53F94891}"/>
              </a:ext>
            </a:extLst>
          </p:cNvPr>
          <p:cNvSpPr>
            <a:spLocks noGrp="1"/>
          </p:cNvSpPr>
          <p:nvPr>
            <p:ph type="ftr" sz="quarter" idx="11"/>
          </p:nvPr>
        </p:nvSpPr>
        <p:spPr/>
        <p:txBody>
          <a:bodyPr/>
          <a:lstStyle/>
          <a:p>
            <a:endParaRPr lang="tr-TR" dirty="0"/>
          </a:p>
        </p:txBody>
      </p:sp>
      <p:sp>
        <p:nvSpPr>
          <p:cNvPr id="5" name="Slayt Numarası Yer Tutucusu 4">
            <a:extLst>
              <a:ext uri="{FF2B5EF4-FFF2-40B4-BE49-F238E27FC236}">
                <a16:creationId xmlns:a16="http://schemas.microsoft.com/office/drawing/2014/main" id="{8918D5F7-350F-B74C-93BA-F0D5F04B23CC}"/>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125392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561114E8-610F-6325-86A8-BFDCB4576226}"/>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3" name="Alt Bilgi Yer Tutucusu 2">
            <a:extLst>
              <a:ext uri="{FF2B5EF4-FFF2-40B4-BE49-F238E27FC236}">
                <a16:creationId xmlns:a16="http://schemas.microsoft.com/office/drawing/2014/main" id="{1AA01DEE-2050-5E9E-390B-03A1CC0DFB23}"/>
              </a:ext>
            </a:extLst>
          </p:cNvPr>
          <p:cNvSpPr>
            <a:spLocks noGrp="1"/>
          </p:cNvSpPr>
          <p:nvPr>
            <p:ph type="ftr" sz="quarter" idx="11"/>
          </p:nvPr>
        </p:nvSpPr>
        <p:spPr/>
        <p:txBody>
          <a:bodyPr/>
          <a:lstStyle/>
          <a:p>
            <a:endParaRPr lang="tr-TR" dirty="0"/>
          </a:p>
        </p:txBody>
      </p:sp>
      <p:sp>
        <p:nvSpPr>
          <p:cNvPr id="4" name="Slayt Numarası Yer Tutucusu 3">
            <a:extLst>
              <a:ext uri="{FF2B5EF4-FFF2-40B4-BE49-F238E27FC236}">
                <a16:creationId xmlns:a16="http://schemas.microsoft.com/office/drawing/2014/main" id="{8F901DC6-1504-29A1-DB39-152722F0D224}"/>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3454231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02D193-EF3E-6280-1370-9B9F94B00D9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D4E2A8FC-559C-31F8-11EC-E9D4C433FB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EB7C6937-E338-0800-CB41-1E4968958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7E3DA1F-ECEA-F341-0D80-2E1B4BB0058F}"/>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6" name="Alt Bilgi Yer Tutucusu 5">
            <a:extLst>
              <a:ext uri="{FF2B5EF4-FFF2-40B4-BE49-F238E27FC236}">
                <a16:creationId xmlns:a16="http://schemas.microsoft.com/office/drawing/2014/main" id="{A65DA618-B1D3-1D30-2260-F12108AE56A8}"/>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47145EF2-140A-5C9A-0DA0-A445ACB7C17B}"/>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236449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8752D7-A445-5C1A-114E-DED14C1A6BF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02AB2916-FC53-F689-6F7E-D3B6B42A69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Metin Yer Tutucusu 3">
            <a:extLst>
              <a:ext uri="{FF2B5EF4-FFF2-40B4-BE49-F238E27FC236}">
                <a16:creationId xmlns:a16="http://schemas.microsoft.com/office/drawing/2014/main" id="{9690D09A-CAAC-BC8B-6A69-7C86BC54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FE16425-2A83-3965-C058-32FC0AF7C5D7}"/>
              </a:ext>
            </a:extLst>
          </p:cNvPr>
          <p:cNvSpPr>
            <a:spLocks noGrp="1"/>
          </p:cNvSpPr>
          <p:nvPr>
            <p:ph type="dt" sz="half" idx="10"/>
          </p:nvPr>
        </p:nvSpPr>
        <p:spPr/>
        <p:txBody>
          <a:bodyPr/>
          <a:lstStyle/>
          <a:p>
            <a:fld id="{DF49FDC8-2E6E-45DB-937A-4F4D722D5739}" type="datetimeFigureOut">
              <a:rPr lang="tr-TR" smtClean="0"/>
              <a:t>19.12.2023</a:t>
            </a:fld>
            <a:endParaRPr lang="tr-TR" dirty="0"/>
          </a:p>
        </p:txBody>
      </p:sp>
      <p:sp>
        <p:nvSpPr>
          <p:cNvPr id="6" name="Alt Bilgi Yer Tutucusu 5">
            <a:extLst>
              <a:ext uri="{FF2B5EF4-FFF2-40B4-BE49-F238E27FC236}">
                <a16:creationId xmlns:a16="http://schemas.microsoft.com/office/drawing/2014/main" id="{0208A60B-97E7-910E-1FDE-BDD3F624A991}"/>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487CCD41-83D6-00EC-8155-81772716BB68}"/>
              </a:ext>
            </a:extLst>
          </p:cNvPr>
          <p:cNvSpPr>
            <a:spLocks noGrp="1"/>
          </p:cNvSpPr>
          <p:nvPr>
            <p:ph type="sldNum" sz="quarter" idx="12"/>
          </p:nvPr>
        </p:nvSpPr>
        <p:spPr/>
        <p:txBody>
          <a:bodyPr/>
          <a:lstStyle/>
          <a:p>
            <a:fld id="{BFA3995B-FC96-437A-AA0D-93ECC27D8305}" type="slidenum">
              <a:rPr lang="tr-TR" smtClean="0"/>
              <a:t>‹#›</a:t>
            </a:fld>
            <a:endParaRPr lang="tr-TR" dirty="0"/>
          </a:p>
        </p:txBody>
      </p:sp>
    </p:spTree>
    <p:extLst>
      <p:ext uri="{BB962C8B-B14F-4D97-AF65-F5344CB8AC3E}">
        <p14:creationId xmlns:p14="http://schemas.microsoft.com/office/powerpoint/2010/main" val="357350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CD9E32F3-EFC1-8E63-1D68-9EF485C139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94CCD74-3C64-EBE5-E7D5-EDB87BE49F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462C969-CE6F-42E2-29E5-4005AA182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49FDC8-2E6E-45DB-937A-4F4D722D5739}" type="datetimeFigureOut">
              <a:rPr lang="tr-TR" smtClean="0"/>
              <a:t>19.12.2023</a:t>
            </a:fld>
            <a:endParaRPr lang="tr-TR" dirty="0"/>
          </a:p>
        </p:txBody>
      </p:sp>
      <p:sp>
        <p:nvSpPr>
          <p:cNvPr id="5" name="Alt Bilgi Yer Tutucusu 4">
            <a:extLst>
              <a:ext uri="{FF2B5EF4-FFF2-40B4-BE49-F238E27FC236}">
                <a16:creationId xmlns:a16="http://schemas.microsoft.com/office/drawing/2014/main" id="{03B45E0A-64BF-B60D-7BBB-90A6C36268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p>
        </p:txBody>
      </p:sp>
      <p:sp>
        <p:nvSpPr>
          <p:cNvPr id="6" name="Slayt Numarası Yer Tutucusu 5">
            <a:extLst>
              <a:ext uri="{FF2B5EF4-FFF2-40B4-BE49-F238E27FC236}">
                <a16:creationId xmlns:a16="http://schemas.microsoft.com/office/drawing/2014/main" id="{438DEC83-FF37-0B23-AEC6-050B1F5B2C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A3995B-FC96-437A-AA0D-93ECC27D8305}" type="slidenum">
              <a:rPr lang="tr-TR" smtClean="0"/>
              <a:t>‹#›</a:t>
            </a:fld>
            <a:endParaRPr lang="tr-TR" dirty="0"/>
          </a:p>
        </p:txBody>
      </p:sp>
    </p:spTree>
    <p:extLst>
      <p:ext uri="{BB962C8B-B14F-4D97-AF65-F5344CB8AC3E}">
        <p14:creationId xmlns:p14="http://schemas.microsoft.com/office/powerpoint/2010/main" val="869011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Shirt Rack">
            <a:extLst>
              <a:ext uri="{FF2B5EF4-FFF2-40B4-BE49-F238E27FC236}">
                <a16:creationId xmlns:a16="http://schemas.microsoft.com/office/drawing/2014/main" id="{DD0AF9E8-5414-714E-87AC-6143F0DF0B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E39321D8-A49B-23F3-7DC3-0F07100DB00E}"/>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Clothing Feature Extraction</a:t>
            </a:r>
            <a:br>
              <a:rPr lang="en-US" sz="5200" dirty="0">
                <a:solidFill>
                  <a:srgbClr val="FFFFFF"/>
                </a:solidFill>
              </a:rPr>
            </a:br>
            <a:r>
              <a:rPr lang="en-US" sz="5200" dirty="0">
                <a:solidFill>
                  <a:srgbClr val="FFFFFF"/>
                </a:solidFill>
              </a:rPr>
              <a:t>and Classification</a:t>
            </a:r>
            <a:endParaRPr lang="tr-TR" sz="5200" dirty="0">
              <a:solidFill>
                <a:srgbClr val="FFFFFF"/>
              </a:solidFill>
            </a:endParaRPr>
          </a:p>
        </p:txBody>
      </p:sp>
    </p:spTree>
    <p:extLst>
      <p:ext uri="{BB962C8B-B14F-4D97-AF65-F5344CB8AC3E}">
        <p14:creationId xmlns:p14="http://schemas.microsoft.com/office/powerpoint/2010/main" val="189617359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2" name="Rectangle 210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8A34A8B-73DA-29C8-5008-CCBC80E5B5ED}"/>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Data Preprocessing</a:t>
            </a:r>
          </a:p>
        </p:txBody>
      </p:sp>
      <p:sp>
        <p:nvSpPr>
          <p:cNvPr id="210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Resim 10">
            <a:extLst>
              <a:ext uri="{FF2B5EF4-FFF2-40B4-BE49-F238E27FC236}">
                <a16:creationId xmlns:a16="http://schemas.microsoft.com/office/drawing/2014/main" id="{72F3CF04-D083-AC74-759A-1FFD806273F9}"/>
              </a:ext>
            </a:extLst>
          </p:cNvPr>
          <p:cNvPicPr>
            <a:picLocks noChangeAspect="1"/>
          </p:cNvPicPr>
          <p:nvPr/>
        </p:nvPicPr>
        <p:blipFill>
          <a:blip r:embed="rId2"/>
          <a:stretch>
            <a:fillRect/>
          </a:stretch>
        </p:blipFill>
        <p:spPr>
          <a:xfrm>
            <a:off x="4244196" y="1911493"/>
            <a:ext cx="7551772" cy="798200"/>
          </a:xfrm>
          <a:prstGeom prst="rect">
            <a:avLst/>
          </a:prstGeom>
        </p:spPr>
      </p:pic>
      <p:pic>
        <p:nvPicPr>
          <p:cNvPr id="3" name="Resim 1">
            <a:extLst>
              <a:ext uri="{FF2B5EF4-FFF2-40B4-BE49-F238E27FC236}">
                <a16:creationId xmlns:a16="http://schemas.microsoft.com/office/drawing/2014/main" id="{7EB1B172-7151-7C7C-8C11-036DB4F419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032" y="1911493"/>
            <a:ext cx="3267446" cy="45180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etin kutusu 3">
            <a:extLst>
              <a:ext uri="{FF2B5EF4-FFF2-40B4-BE49-F238E27FC236}">
                <a16:creationId xmlns:a16="http://schemas.microsoft.com/office/drawing/2014/main" id="{A70DAB78-5FC5-D55D-0910-B4FEED899CF0}"/>
              </a:ext>
            </a:extLst>
          </p:cNvPr>
          <p:cNvSpPr txBox="1"/>
          <p:nvPr/>
        </p:nvSpPr>
        <p:spPr>
          <a:xfrm>
            <a:off x="6702725" y="3539387"/>
            <a:ext cx="2769079" cy="2031325"/>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'Footwear,’ </a:t>
            </a:r>
            <a:endParaRPr lang="tr-TR"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'Accessories,’ </a:t>
            </a:r>
            <a:endParaRPr lang="tr-TR"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'Apparel,’ </a:t>
            </a:r>
            <a:endParaRPr lang="tr-TR"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'Personal Care,’ </a:t>
            </a:r>
            <a:endParaRPr lang="tr-TR"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'Free Items,’ </a:t>
            </a:r>
            <a:endParaRPr lang="tr-TR"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'Sporting Goods,’ </a:t>
            </a:r>
            <a:endParaRPr lang="tr-TR"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t>
            </a:r>
            <a:r>
              <a:rPr lang="tr-TR" sz="1800" dirty="0">
                <a:effectLst/>
                <a:latin typeface="Times New Roman" panose="02020603050405020304" pitchFamily="18" charset="0"/>
                <a:ea typeface="Times New Roman" panose="02020603050405020304" pitchFamily="18" charset="0"/>
              </a:rPr>
              <a:t>Home</a:t>
            </a:r>
            <a:r>
              <a:rPr lang="en-US" sz="1800" dirty="0">
                <a:effectLst/>
                <a:latin typeface="Times New Roman" panose="02020603050405020304" pitchFamily="18" charset="0"/>
                <a:ea typeface="Times New Roman" panose="02020603050405020304" pitchFamily="18" charset="0"/>
              </a:rPr>
              <a:t>'</a:t>
            </a:r>
            <a:endParaRPr lang="tr-TR" dirty="0"/>
          </a:p>
        </p:txBody>
      </p:sp>
      <p:sp>
        <p:nvSpPr>
          <p:cNvPr id="5" name="Ok: Sağ 4">
            <a:extLst>
              <a:ext uri="{FF2B5EF4-FFF2-40B4-BE49-F238E27FC236}">
                <a16:creationId xmlns:a16="http://schemas.microsoft.com/office/drawing/2014/main" id="{88575944-B78E-DE92-196D-2413F851D2D8}"/>
              </a:ext>
            </a:extLst>
          </p:cNvPr>
          <p:cNvSpPr/>
          <p:nvPr/>
        </p:nvSpPr>
        <p:spPr>
          <a:xfrm>
            <a:off x="3709358" y="3933645"/>
            <a:ext cx="2475782" cy="1242811"/>
          </a:xfrm>
          <a:prstGeom prst="rightArrow">
            <a:avLst>
              <a:gd name="adj1" fmla="val 45835"/>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42880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90"/>
                                          </p:val>
                                        </p:tav>
                                        <p:tav tm="100000">
                                          <p:val>
                                            <p:fltVal val="0"/>
                                          </p:val>
                                        </p:tav>
                                      </p:tavLst>
                                    </p:anim>
                                    <p:animEffect transition="in" filter="fade">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80">
                                          <p:stCondLst>
                                            <p:cond delay="0"/>
                                          </p:stCondLst>
                                        </p:cTn>
                                        <p:tgtEl>
                                          <p:spTgt spid="4"/>
                                        </p:tgtEl>
                                      </p:cBhvr>
                                    </p:animEffect>
                                    <p:anim calcmode="lin" valueType="num">
                                      <p:cBhvr>
                                        <p:cTn id="27"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2" dur="26">
                                          <p:stCondLst>
                                            <p:cond delay="650"/>
                                          </p:stCondLst>
                                        </p:cTn>
                                        <p:tgtEl>
                                          <p:spTgt spid="4"/>
                                        </p:tgtEl>
                                      </p:cBhvr>
                                      <p:to x="100000" y="60000"/>
                                    </p:animScale>
                                    <p:animScale>
                                      <p:cBhvr>
                                        <p:cTn id="33" dur="166" decel="50000">
                                          <p:stCondLst>
                                            <p:cond delay="676"/>
                                          </p:stCondLst>
                                        </p:cTn>
                                        <p:tgtEl>
                                          <p:spTgt spid="4"/>
                                        </p:tgtEl>
                                      </p:cBhvr>
                                      <p:to x="100000" y="100000"/>
                                    </p:animScale>
                                    <p:animScale>
                                      <p:cBhvr>
                                        <p:cTn id="34" dur="26">
                                          <p:stCondLst>
                                            <p:cond delay="1312"/>
                                          </p:stCondLst>
                                        </p:cTn>
                                        <p:tgtEl>
                                          <p:spTgt spid="4"/>
                                        </p:tgtEl>
                                      </p:cBhvr>
                                      <p:to x="100000" y="80000"/>
                                    </p:animScale>
                                    <p:animScale>
                                      <p:cBhvr>
                                        <p:cTn id="35" dur="166" decel="50000">
                                          <p:stCondLst>
                                            <p:cond delay="1338"/>
                                          </p:stCondLst>
                                        </p:cTn>
                                        <p:tgtEl>
                                          <p:spTgt spid="4"/>
                                        </p:tgtEl>
                                      </p:cBhvr>
                                      <p:to x="100000" y="100000"/>
                                    </p:animScale>
                                    <p:animScale>
                                      <p:cBhvr>
                                        <p:cTn id="36" dur="26">
                                          <p:stCondLst>
                                            <p:cond delay="1642"/>
                                          </p:stCondLst>
                                        </p:cTn>
                                        <p:tgtEl>
                                          <p:spTgt spid="4"/>
                                        </p:tgtEl>
                                      </p:cBhvr>
                                      <p:to x="100000" y="90000"/>
                                    </p:animScale>
                                    <p:animScale>
                                      <p:cBhvr>
                                        <p:cTn id="37" dur="166" decel="50000">
                                          <p:stCondLst>
                                            <p:cond delay="1668"/>
                                          </p:stCondLst>
                                        </p:cTn>
                                        <p:tgtEl>
                                          <p:spTgt spid="4"/>
                                        </p:tgtEl>
                                      </p:cBhvr>
                                      <p:to x="100000" y="100000"/>
                                    </p:animScale>
                                    <p:animScale>
                                      <p:cBhvr>
                                        <p:cTn id="38" dur="26">
                                          <p:stCondLst>
                                            <p:cond delay="1808"/>
                                          </p:stCondLst>
                                        </p:cTn>
                                        <p:tgtEl>
                                          <p:spTgt spid="4"/>
                                        </p:tgtEl>
                                      </p:cBhvr>
                                      <p:to x="100000" y="95000"/>
                                    </p:animScale>
                                    <p:animScale>
                                      <p:cBhvr>
                                        <p:cTn id="39"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Resim 4">
            <a:extLst>
              <a:ext uri="{FF2B5EF4-FFF2-40B4-BE49-F238E27FC236}">
                <a16:creationId xmlns:a16="http://schemas.microsoft.com/office/drawing/2014/main" id="{9FD646F6-B393-6B0B-06E2-A9AA68D61E7E}"/>
              </a:ext>
            </a:extLst>
          </p:cNvPr>
          <p:cNvPicPr>
            <a:picLocks noChangeAspect="1"/>
          </p:cNvPicPr>
          <p:nvPr/>
        </p:nvPicPr>
        <p:blipFill>
          <a:blip r:embed="rId2"/>
          <a:stretch>
            <a:fillRect/>
          </a:stretch>
        </p:blipFill>
        <p:spPr>
          <a:xfrm>
            <a:off x="1196275" y="914400"/>
            <a:ext cx="8828267" cy="363301"/>
          </a:xfrm>
          <a:prstGeom prst="rect">
            <a:avLst/>
          </a:prstGeom>
        </p:spPr>
      </p:pic>
      <p:pic>
        <p:nvPicPr>
          <p:cNvPr id="7" name="Resim 6">
            <a:extLst>
              <a:ext uri="{FF2B5EF4-FFF2-40B4-BE49-F238E27FC236}">
                <a16:creationId xmlns:a16="http://schemas.microsoft.com/office/drawing/2014/main" id="{33E8F5AB-DBA2-8282-9DF9-BEC12F6BAA5D}"/>
              </a:ext>
            </a:extLst>
          </p:cNvPr>
          <p:cNvPicPr>
            <a:picLocks noChangeAspect="1"/>
          </p:cNvPicPr>
          <p:nvPr/>
        </p:nvPicPr>
        <p:blipFill>
          <a:blip r:embed="rId3"/>
          <a:stretch>
            <a:fillRect/>
          </a:stretch>
        </p:blipFill>
        <p:spPr>
          <a:xfrm>
            <a:off x="1279092" y="1229710"/>
            <a:ext cx="8828267" cy="363300"/>
          </a:xfrm>
          <a:prstGeom prst="rect">
            <a:avLst/>
          </a:prstGeom>
        </p:spPr>
      </p:pic>
      <p:pic>
        <p:nvPicPr>
          <p:cNvPr id="11" name="Resim 10">
            <a:extLst>
              <a:ext uri="{FF2B5EF4-FFF2-40B4-BE49-F238E27FC236}">
                <a16:creationId xmlns:a16="http://schemas.microsoft.com/office/drawing/2014/main" id="{C04D2EE6-DDA9-9889-72F3-19B03AB6FA50}"/>
              </a:ext>
            </a:extLst>
          </p:cNvPr>
          <p:cNvPicPr>
            <a:picLocks noChangeAspect="1"/>
          </p:cNvPicPr>
          <p:nvPr/>
        </p:nvPicPr>
        <p:blipFill>
          <a:blip r:embed="rId4"/>
          <a:stretch>
            <a:fillRect/>
          </a:stretch>
        </p:blipFill>
        <p:spPr>
          <a:xfrm>
            <a:off x="8391407" y="3073531"/>
            <a:ext cx="2629718" cy="1582995"/>
          </a:xfrm>
          <a:prstGeom prst="rect">
            <a:avLst/>
          </a:prstGeom>
        </p:spPr>
      </p:pic>
      <p:pic>
        <p:nvPicPr>
          <p:cNvPr id="3" name="Resim 2">
            <a:extLst>
              <a:ext uri="{FF2B5EF4-FFF2-40B4-BE49-F238E27FC236}">
                <a16:creationId xmlns:a16="http://schemas.microsoft.com/office/drawing/2014/main" id="{A716BCFD-3782-7AFE-731D-95B4EC1BBA84}"/>
              </a:ext>
            </a:extLst>
          </p:cNvPr>
          <p:cNvPicPr>
            <a:picLocks noChangeAspect="1"/>
          </p:cNvPicPr>
          <p:nvPr/>
        </p:nvPicPr>
        <p:blipFill>
          <a:blip r:embed="rId5"/>
          <a:stretch>
            <a:fillRect/>
          </a:stretch>
        </p:blipFill>
        <p:spPr>
          <a:xfrm>
            <a:off x="1279092" y="2101767"/>
            <a:ext cx="6433510" cy="3524995"/>
          </a:xfrm>
          <a:prstGeom prst="rect">
            <a:avLst/>
          </a:prstGeom>
        </p:spPr>
      </p:pic>
    </p:spTree>
    <p:extLst>
      <p:ext uri="{BB962C8B-B14F-4D97-AF65-F5344CB8AC3E}">
        <p14:creationId xmlns:p14="http://schemas.microsoft.com/office/powerpoint/2010/main" val="37118729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Başlık 1">
            <a:extLst>
              <a:ext uri="{FF2B5EF4-FFF2-40B4-BE49-F238E27FC236}">
                <a16:creationId xmlns:a16="http://schemas.microsoft.com/office/drawing/2014/main" id="{455675B3-D65E-27A5-8340-C57B6560FC7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Deleting files in the home category </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pic>
        <p:nvPicPr>
          <p:cNvPr id="4" name="Resim 3">
            <a:extLst>
              <a:ext uri="{FF2B5EF4-FFF2-40B4-BE49-F238E27FC236}">
                <a16:creationId xmlns:a16="http://schemas.microsoft.com/office/drawing/2014/main" id="{60C460F7-A6B9-68BA-AB17-84658DBFCE1E}"/>
              </a:ext>
            </a:extLst>
          </p:cNvPr>
          <p:cNvPicPr>
            <a:picLocks noChangeAspect="1"/>
          </p:cNvPicPr>
          <p:nvPr/>
        </p:nvPicPr>
        <p:blipFill>
          <a:blip r:embed="rId2"/>
          <a:stretch>
            <a:fillRect/>
          </a:stretch>
        </p:blipFill>
        <p:spPr>
          <a:xfrm>
            <a:off x="4937062" y="625683"/>
            <a:ext cx="6701455" cy="5455380"/>
          </a:xfrm>
          <a:prstGeom prst="rect">
            <a:avLst/>
          </a:prstGeom>
        </p:spPr>
      </p:pic>
      <p:sp>
        <p:nvSpPr>
          <p:cNvPr id="2" name="Metin kutusu 1">
            <a:extLst>
              <a:ext uri="{FF2B5EF4-FFF2-40B4-BE49-F238E27FC236}">
                <a16:creationId xmlns:a16="http://schemas.microsoft.com/office/drawing/2014/main" id="{FCB34CA4-4CE8-B576-2C5A-06B1CBCB5CAF}"/>
              </a:ext>
            </a:extLst>
          </p:cNvPr>
          <p:cNvSpPr txBox="1"/>
          <p:nvPr/>
        </p:nvSpPr>
        <p:spPr>
          <a:xfrm>
            <a:off x="740355" y="1129207"/>
            <a:ext cx="6713552" cy="411480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412392814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 name="Rectangle 206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Tıbbi Görüntüleme ve Yapay Zeka. Bölüm-1) Derin Öğrenmenin Önlenemez… | by  Deniz Alis | Medium">
            <a:extLst>
              <a:ext uri="{FF2B5EF4-FFF2-40B4-BE49-F238E27FC236}">
                <a16:creationId xmlns:a16="http://schemas.microsoft.com/office/drawing/2014/main" id="{FFB7613F-B3CE-DAE3-7D70-31F383597E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91" r="18860" b="2"/>
          <a:stretch/>
        </p:blipFill>
        <p:spPr bwMode="auto">
          <a:xfrm>
            <a:off x="5326063" y="492125"/>
            <a:ext cx="2833688" cy="2833688"/>
          </a:xfrm>
          <a:prstGeom prst="rect">
            <a:avLst/>
          </a:prstGeom>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C0A907E2-19E8-83B5-1735-C831FAEED406}"/>
              </a:ext>
            </a:extLst>
          </p:cNvPr>
          <p:cNvSpPr txBox="1"/>
          <p:nvPr/>
        </p:nvSpPr>
        <p:spPr>
          <a:xfrm>
            <a:off x="5326063" y="2759075"/>
            <a:ext cx="2833688" cy="566738"/>
          </a:xfrm>
          <a:prstGeom prst="rect">
            <a:avLst/>
          </a:prstGeom>
          <a:solidFill>
            <a:srgbClr val="000000">
              <a:alpha val="50000"/>
            </a:srgbClr>
          </a:solidFill>
          <a:ln>
            <a:noFill/>
          </a:ln>
        </p:spPr>
        <p:txBody>
          <a:bodyPr wrap="square" rtlCol="0" anchor="ctr">
            <a:noAutofit/>
          </a:bodyPr>
          <a:lstStyle/>
          <a:p>
            <a:pPr algn="ctr">
              <a:spcAft>
                <a:spcPts val="600"/>
              </a:spcAft>
            </a:pPr>
            <a:r>
              <a:rPr lang="tr-TR" sz="1300" b="1" dirty="0">
                <a:solidFill>
                  <a:srgbClr val="FFFFFF"/>
                </a:solidFill>
              </a:rPr>
              <a:t>Alexnet</a:t>
            </a:r>
          </a:p>
        </p:txBody>
      </p:sp>
      <p:pic>
        <p:nvPicPr>
          <p:cNvPr id="2050" name="Picture 2" descr="An overview of VGG16 and NiN models | by Khuyen Le | MLearning.ai | Medium">
            <a:extLst>
              <a:ext uri="{FF2B5EF4-FFF2-40B4-BE49-F238E27FC236}">
                <a16:creationId xmlns:a16="http://schemas.microsoft.com/office/drawing/2014/main" id="{4BD920DC-21E5-8C72-F15C-0EA9E71F5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300" b="1"/>
          <a:stretch/>
        </p:blipFill>
        <p:spPr bwMode="auto">
          <a:xfrm>
            <a:off x="8231188" y="492125"/>
            <a:ext cx="3300413" cy="2833688"/>
          </a:xfrm>
          <a:prstGeom prst="rect">
            <a:avLst/>
          </a:prstGeom>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BDE1E137-0F11-B8CB-2EE7-150189CC5DF4}"/>
              </a:ext>
            </a:extLst>
          </p:cNvPr>
          <p:cNvSpPr txBox="1"/>
          <p:nvPr/>
        </p:nvSpPr>
        <p:spPr>
          <a:xfrm>
            <a:off x="8231188" y="2759075"/>
            <a:ext cx="3300413" cy="566738"/>
          </a:xfrm>
          <a:prstGeom prst="rect">
            <a:avLst/>
          </a:prstGeom>
          <a:solidFill>
            <a:srgbClr val="000000">
              <a:alpha val="50000"/>
            </a:srgbClr>
          </a:solidFill>
          <a:ln>
            <a:noFill/>
          </a:ln>
        </p:spPr>
        <p:txBody>
          <a:bodyPr wrap="square" rtlCol="0" anchor="ctr">
            <a:noAutofit/>
          </a:bodyPr>
          <a:lstStyle/>
          <a:p>
            <a:pPr algn="ctr">
              <a:spcAft>
                <a:spcPts val="600"/>
              </a:spcAft>
            </a:pPr>
            <a:r>
              <a:rPr lang="tr-TR" sz="1300" b="1" dirty="0">
                <a:solidFill>
                  <a:srgbClr val="FFFFFF"/>
                </a:solidFill>
              </a:rPr>
              <a:t>Vgg16</a:t>
            </a:r>
          </a:p>
        </p:txBody>
      </p:sp>
      <p:pic>
        <p:nvPicPr>
          <p:cNvPr id="2058" name="Picture 10" descr="DenseNet201 model architecture. | Download Scientific Diagram">
            <a:extLst>
              <a:ext uri="{FF2B5EF4-FFF2-40B4-BE49-F238E27FC236}">
                <a16:creationId xmlns:a16="http://schemas.microsoft.com/office/drawing/2014/main" id="{F8356D9C-56B0-3874-68C7-F0514D4558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39" r="38210" b="-3"/>
          <a:stretch/>
        </p:blipFill>
        <p:spPr bwMode="auto">
          <a:xfrm>
            <a:off x="5326063" y="3397250"/>
            <a:ext cx="3159125" cy="2974975"/>
          </a:xfrm>
          <a:prstGeom prst="rect">
            <a:avLst/>
          </a:prstGeom>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EAE689AF-CCC9-489D-32A0-DB1FB22BB0DE}"/>
              </a:ext>
            </a:extLst>
          </p:cNvPr>
          <p:cNvSpPr txBox="1"/>
          <p:nvPr/>
        </p:nvSpPr>
        <p:spPr>
          <a:xfrm>
            <a:off x="5326063" y="5805488"/>
            <a:ext cx="3159125" cy="566738"/>
          </a:xfrm>
          <a:prstGeom prst="rect">
            <a:avLst/>
          </a:prstGeom>
          <a:solidFill>
            <a:srgbClr val="000000">
              <a:alpha val="50000"/>
            </a:srgbClr>
          </a:solidFill>
          <a:ln>
            <a:noFill/>
          </a:ln>
        </p:spPr>
        <p:txBody>
          <a:bodyPr wrap="square" rtlCol="0" anchor="ctr">
            <a:noAutofit/>
          </a:bodyPr>
          <a:lstStyle/>
          <a:p>
            <a:pPr algn="ctr">
              <a:spcAft>
                <a:spcPts val="600"/>
              </a:spcAft>
            </a:pPr>
            <a:r>
              <a:rPr lang="tr-TR" sz="1300" b="1" dirty="0">
                <a:solidFill>
                  <a:srgbClr val="FFFFFF"/>
                </a:solidFill>
              </a:rPr>
              <a:t>Densenet201</a:t>
            </a:r>
          </a:p>
        </p:txBody>
      </p:sp>
      <p:pic>
        <p:nvPicPr>
          <p:cNvPr id="2054" name="Picture 6" descr="Evrişimsel Sinir Ağları ile Örümcek Kuşugillerin Bazı Türlerinin  Sınıflandırılması Classification of Some Species o">
            <a:extLst>
              <a:ext uri="{FF2B5EF4-FFF2-40B4-BE49-F238E27FC236}">
                <a16:creationId xmlns:a16="http://schemas.microsoft.com/office/drawing/2014/main" id="{73E735BA-800A-6D21-7731-FBE1799160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383" r="39591"/>
          <a:stretch/>
        </p:blipFill>
        <p:spPr bwMode="auto">
          <a:xfrm>
            <a:off x="8556625" y="3397250"/>
            <a:ext cx="2976563" cy="2974975"/>
          </a:xfrm>
          <a:prstGeom prst="rect">
            <a:avLst/>
          </a:prstGeom>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29C736BD-4682-DFBC-0925-9DA94EF89148}"/>
              </a:ext>
            </a:extLst>
          </p:cNvPr>
          <p:cNvSpPr txBox="1"/>
          <p:nvPr/>
        </p:nvSpPr>
        <p:spPr>
          <a:xfrm>
            <a:off x="8556625" y="5805488"/>
            <a:ext cx="2976563" cy="566738"/>
          </a:xfrm>
          <a:prstGeom prst="rect">
            <a:avLst/>
          </a:prstGeom>
          <a:solidFill>
            <a:srgbClr val="000000">
              <a:alpha val="50000"/>
            </a:srgbClr>
          </a:solidFill>
          <a:ln>
            <a:noFill/>
          </a:ln>
        </p:spPr>
        <p:txBody>
          <a:bodyPr wrap="square" rtlCol="0" anchor="ctr">
            <a:noAutofit/>
          </a:bodyPr>
          <a:lstStyle/>
          <a:p>
            <a:pPr algn="ctr">
              <a:spcAft>
                <a:spcPts val="600"/>
              </a:spcAft>
            </a:pPr>
            <a:r>
              <a:rPr lang="tr-TR" sz="1300" b="1" dirty="0">
                <a:solidFill>
                  <a:srgbClr val="FFFFFF"/>
                </a:solidFill>
              </a:rPr>
              <a:t>Resnet152</a:t>
            </a:r>
          </a:p>
        </p:txBody>
      </p:sp>
      <p:sp>
        <p:nvSpPr>
          <p:cNvPr id="8" name="Başlık 7">
            <a:extLst>
              <a:ext uri="{FF2B5EF4-FFF2-40B4-BE49-F238E27FC236}">
                <a16:creationId xmlns:a16="http://schemas.microsoft.com/office/drawing/2014/main" id="{54045FD2-4764-6997-934A-67759656D833}"/>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Models Selection and Design</a:t>
            </a: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spTree>
    <p:extLst>
      <p:ext uri="{BB962C8B-B14F-4D97-AF65-F5344CB8AC3E}">
        <p14:creationId xmlns:p14="http://schemas.microsoft.com/office/powerpoint/2010/main" val="18729871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Freeform: Shape 1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Başlık 1">
            <a:extLst>
              <a:ext uri="{FF2B5EF4-FFF2-40B4-BE49-F238E27FC236}">
                <a16:creationId xmlns:a16="http://schemas.microsoft.com/office/drawing/2014/main" id="{57F38088-5F6F-DF11-B6FB-04608229F9D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How Works VGG16?</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Resim 7" descr="metin, ekran görüntüsü, diyagram, plan içeren bir resim&#10;&#10;Açıklama otomatik olarak oluşturuldu">
            <a:extLst>
              <a:ext uri="{FF2B5EF4-FFF2-40B4-BE49-F238E27FC236}">
                <a16:creationId xmlns:a16="http://schemas.microsoft.com/office/drawing/2014/main" id="{E2EF8DE7-E182-9BF6-3F87-AF1ABAD284B0}"/>
              </a:ext>
            </a:extLst>
          </p:cNvPr>
          <p:cNvPicPr>
            <a:picLocks noChangeAspect="1"/>
          </p:cNvPicPr>
          <p:nvPr/>
        </p:nvPicPr>
        <p:blipFill rotWithShape="1">
          <a:blip r:embed="rId3">
            <a:extLst>
              <a:ext uri="{28A0092B-C50C-407E-A947-70E740481C1C}">
                <a14:useLocalDpi xmlns:a14="http://schemas.microsoft.com/office/drawing/2010/main" val="0"/>
              </a:ext>
            </a:extLst>
          </a:blip>
          <a:srcRect r="16712" b="-1"/>
          <a:stretch/>
        </p:blipFill>
        <p:spPr>
          <a:xfrm>
            <a:off x="5414356" y="756357"/>
            <a:ext cx="6408836" cy="5194034"/>
          </a:xfrm>
          <a:prstGeom prst="rect">
            <a:avLst/>
          </a:prstGeom>
        </p:spPr>
      </p:pic>
    </p:spTree>
    <p:extLst>
      <p:ext uri="{BB962C8B-B14F-4D97-AF65-F5344CB8AC3E}">
        <p14:creationId xmlns:p14="http://schemas.microsoft.com/office/powerpoint/2010/main" val="4067319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79A1CC99-04AD-E8E2-B70B-40F18A9E690D}"/>
              </a:ext>
            </a:extLst>
          </p:cNvPr>
          <p:cNvSpPr>
            <a:spLocks noGrp="1"/>
          </p:cNvSpPr>
          <p:nvPr>
            <p:ph type="title"/>
          </p:nvPr>
        </p:nvSpPr>
        <p:spPr>
          <a:xfrm>
            <a:off x="638882" y="639193"/>
            <a:ext cx="3571810" cy="3573516"/>
          </a:xfrm>
          <a:prstGeom prst="ellipse">
            <a:avLst/>
          </a:prstGeom>
        </p:spPr>
        <p:txBody>
          <a:bodyPr vert="horz" lIns="91440" tIns="45720" rIns="91440" bIns="45720" rtlCol="0" anchor="b">
            <a:normAutofit/>
          </a:bodyPr>
          <a:lstStyle/>
          <a:p>
            <a:r>
              <a:rPr lang="en-US" sz="3600" kern="1200" dirty="0">
                <a:solidFill>
                  <a:schemeClr val="tx1"/>
                </a:solidFill>
                <a:latin typeface="+mj-lt"/>
                <a:ea typeface="+mj-ea"/>
                <a:cs typeface="+mj-cs"/>
              </a:rPr>
              <a:t>How Works Resnet 152?</a:t>
            </a:r>
            <a:br>
              <a:rPr lang="en-US" sz="3600" kern="1200" dirty="0">
                <a:solidFill>
                  <a:schemeClr val="tx1"/>
                </a:solidFill>
                <a:latin typeface="+mj-lt"/>
                <a:ea typeface="+mj-ea"/>
                <a:cs typeface="+mj-cs"/>
              </a:rPr>
            </a:br>
            <a:endParaRPr lang="en-US" sz="3600" kern="1200" dirty="0">
              <a:solidFill>
                <a:schemeClr val="tx1"/>
              </a:solidFill>
              <a:latin typeface="+mj-lt"/>
              <a:ea typeface="+mj-ea"/>
              <a:cs typeface="+mj-cs"/>
            </a:endParaRPr>
          </a:p>
        </p:txBody>
      </p:sp>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The basic architecture of Resnet152 . | Download Scientific Diagram">
            <a:extLst>
              <a:ext uri="{FF2B5EF4-FFF2-40B4-BE49-F238E27FC236}">
                <a16:creationId xmlns:a16="http://schemas.microsoft.com/office/drawing/2014/main" id="{E1C1E984-C283-53DB-870A-CFBE8D5831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754187"/>
            <a:ext cx="7214616" cy="332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780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5" name="Flowchart: Document 308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64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B8FFBC7D-9DD5-7EFC-4ACB-C00F167A392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Densenet201</a:t>
            </a:r>
          </a:p>
        </p:txBody>
      </p:sp>
      <p:pic>
        <p:nvPicPr>
          <p:cNvPr id="3076" name="Picture 4" descr="The architecture of DenseNet-201 CNN. | Download Scientific Diagram">
            <a:extLst>
              <a:ext uri="{FF2B5EF4-FFF2-40B4-BE49-F238E27FC236}">
                <a16:creationId xmlns:a16="http://schemas.microsoft.com/office/drawing/2014/main" id="{F8D05F65-D786-5518-F6D5-A78D1578D4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07933" y="922141"/>
            <a:ext cx="7347537" cy="501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60463"/>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14895AA-DB4D-3B61-7EAE-58AF045060E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Result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a:extLst>
              <a:ext uri="{FF2B5EF4-FFF2-40B4-BE49-F238E27FC236}">
                <a16:creationId xmlns:a16="http://schemas.microsoft.com/office/drawing/2014/main" id="{2490CCD6-5956-92AF-78BB-5B71EE3EF2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241881"/>
            <a:ext cx="7214616" cy="43468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544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image1.png" descr="metin, ekran görüntüsü, yazı tipi, sayı, numara içeren bir resim  Açıklama otomatik olarak oluşturuldu">
            <a:extLst>
              <a:ext uri="{FF2B5EF4-FFF2-40B4-BE49-F238E27FC236}">
                <a16:creationId xmlns:a16="http://schemas.microsoft.com/office/drawing/2014/main" id="{AC59E518-AF19-D5C4-B6BA-75A26348B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08" y="764357"/>
            <a:ext cx="2433638" cy="2416175"/>
          </a:xfrm>
          <a:prstGeom prst="rect">
            <a:avLst/>
          </a:prstGeom>
          <a:noFill/>
          <a:extLst>
            <a:ext uri="{909E8E84-426E-40DD-AFC4-6F175D3DCCD1}">
              <a14:hiddenFill xmlns:a14="http://schemas.microsoft.com/office/drawing/2010/main">
                <a:solidFill>
                  <a:srgbClr val="FFFFFF"/>
                </a:solidFill>
              </a14:hiddenFill>
            </a:ext>
          </a:extLst>
        </p:spPr>
      </p:pic>
      <p:pic>
        <p:nvPicPr>
          <p:cNvPr id="2063" name="image2.jpeg" descr="metin, ekran görüntüsü, sayı, numara, yazı tipi içeren bir resim  Açıklama otomatik olarak oluşturuldu">
            <a:extLst>
              <a:ext uri="{FF2B5EF4-FFF2-40B4-BE49-F238E27FC236}">
                <a16:creationId xmlns:a16="http://schemas.microsoft.com/office/drawing/2014/main" id="{1D0290AC-C5DD-984D-42D1-88539BA93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854" y="764357"/>
            <a:ext cx="24828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7">
            <a:extLst>
              <a:ext uri="{FF2B5EF4-FFF2-40B4-BE49-F238E27FC236}">
                <a16:creationId xmlns:a16="http://schemas.microsoft.com/office/drawing/2014/main" id="{3C7C27B4-64EB-99AA-18FA-06DE5D9AAED6}"/>
              </a:ext>
            </a:extLst>
          </p:cNvPr>
          <p:cNvSpPr>
            <a:spLocks noChangeArrowheads="1"/>
          </p:cNvSpPr>
          <p:nvPr/>
        </p:nvSpPr>
        <p:spPr bwMode="auto">
          <a:xfrm>
            <a:off x="346108" y="31961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t>Vgg-16:</a:t>
            </a:r>
            <a:endParaRPr kumimoji="0" lang="tr-TR" altLang="tr-T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1" name="Rectangle 18">
            <a:extLst>
              <a:ext uri="{FF2B5EF4-FFF2-40B4-BE49-F238E27FC236}">
                <a16:creationId xmlns:a16="http://schemas.microsoft.com/office/drawing/2014/main" id="{DBDE35A7-AE96-A25F-F477-B17FDB3A9204}"/>
              </a:ext>
            </a:extLst>
          </p:cNvPr>
          <p:cNvSpPr>
            <a:spLocks noChangeArrowheads="1"/>
          </p:cNvSpPr>
          <p:nvPr/>
        </p:nvSpPr>
        <p:spPr bwMode="auto">
          <a:xfrm>
            <a:off x="0" y="8554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tr-TR"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br>
            <a:endParaRPr kumimoji="0" lang="en-US" altLang="tr-TR" sz="1800" b="0" i="0" u="none" strike="noStrike" cap="none" normalizeH="0" baseline="0" dirty="0">
              <a:ln>
                <a:noFill/>
              </a:ln>
              <a:solidFill>
                <a:schemeClr val="tx1"/>
              </a:solidFill>
              <a:effectLst/>
              <a:latin typeface="Arial" panose="020B0604020202020204" pitchFamily="34" charset="0"/>
            </a:endParaRPr>
          </a:p>
        </p:txBody>
      </p:sp>
      <p:pic>
        <p:nvPicPr>
          <p:cNvPr id="2068" name="image3.png" descr="metin, ekran görüntüsü, yazı tipi, sayı, numara içeren bir resim  Açıklama otomatik olarak oluşturuldu">
            <a:extLst>
              <a:ext uri="{FF2B5EF4-FFF2-40B4-BE49-F238E27FC236}">
                <a16:creationId xmlns:a16="http://schemas.microsoft.com/office/drawing/2014/main" id="{63EE7866-7823-AE0A-9174-54C571B40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08" y="4134668"/>
            <a:ext cx="24638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67" name="image4.jpeg" descr="metin, ekran görüntüsü, sayı, numara, yazı tipi içeren bir resim  Açıklama otomatik olarak oluşturuldu">
            <a:extLst>
              <a:ext uri="{FF2B5EF4-FFF2-40B4-BE49-F238E27FC236}">
                <a16:creationId xmlns:a16="http://schemas.microsoft.com/office/drawing/2014/main" id="{B41A26D9-A38C-3C54-1FCD-E674E05F0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5854" y="3930674"/>
            <a:ext cx="2492375" cy="255111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1">
            <a:extLst>
              <a:ext uri="{FF2B5EF4-FFF2-40B4-BE49-F238E27FC236}">
                <a16:creationId xmlns:a16="http://schemas.microsoft.com/office/drawing/2014/main" id="{59F76AF3-2191-258A-D781-88B2E1DE2888}"/>
              </a:ext>
            </a:extLst>
          </p:cNvPr>
          <p:cNvSpPr>
            <a:spLocks noChangeArrowheads="1"/>
          </p:cNvSpPr>
          <p:nvPr/>
        </p:nvSpPr>
        <p:spPr bwMode="auto">
          <a:xfrm>
            <a:off x="346108" y="3418947"/>
            <a:ext cx="74090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100" b="1" i="0" u="none" strike="noStrike" cap="none" normalizeH="0" baseline="0" dirty="0" err="1">
                <a:ln>
                  <a:noFill/>
                </a:ln>
                <a:solidFill>
                  <a:schemeClr val="tx1"/>
                </a:solidFill>
                <a:effectLst/>
                <a:latin typeface="Arial" panose="020B0604020202020204" pitchFamily="34" charset="0"/>
                <a:ea typeface="Calibri" panose="020F0502020204030204" pitchFamily="34" charset="0"/>
              </a:rPr>
              <a:t>Alexnet</a:t>
            </a:r>
            <a:r>
              <a:rPr kumimoji="0" lang="en-US" altLang="tr-TR"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t>:</a:t>
            </a:r>
            <a:endParaRPr kumimoji="0" lang="tr-TR" altLang="tr-TR"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3" name="Rectangle 22">
            <a:extLst>
              <a:ext uri="{FF2B5EF4-FFF2-40B4-BE49-F238E27FC236}">
                <a16:creationId xmlns:a16="http://schemas.microsoft.com/office/drawing/2014/main" id="{0E19F25B-5671-8FE2-701B-2ACF293B4F94}"/>
              </a:ext>
            </a:extLst>
          </p:cNvPr>
          <p:cNvSpPr>
            <a:spLocks noChangeArrowheads="1"/>
          </p:cNvSpPr>
          <p:nvPr/>
        </p:nvSpPr>
        <p:spPr bwMode="auto">
          <a:xfrm>
            <a:off x="0" y="3892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tr-TR"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br>
            <a:endParaRPr kumimoji="0" lang="en-US" altLang="tr-TR" sz="1800" b="0" i="0" u="none" strike="noStrike" cap="none" normalizeH="0" baseline="0" dirty="0">
              <a:ln>
                <a:noFill/>
              </a:ln>
              <a:solidFill>
                <a:schemeClr val="tx1"/>
              </a:solidFill>
              <a:effectLst/>
              <a:latin typeface="Arial" panose="020B0604020202020204" pitchFamily="34" charset="0"/>
            </a:endParaRPr>
          </a:p>
        </p:txBody>
      </p:sp>
      <p:pic>
        <p:nvPicPr>
          <p:cNvPr id="2072" name="image7.png" descr="metin, ekran görüntüsü, yazı tipi, sayı, numara içeren bir resim  Açıklama otomatik olarak oluşturuldu">
            <a:extLst>
              <a:ext uri="{FF2B5EF4-FFF2-40B4-BE49-F238E27FC236}">
                <a16:creationId xmlns:a16="http://schemas.microsoft.com/office/drawing/2014/main" id="{BABA5E80-0229-5026-6DBD-3595CF0BE0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590" y="4036213"/>
            <a:ext cx="2598738" cy="2255838"/>
          </a:xfrm>
          <a:prstGeom prst="rect">
            <a:avLst/>
          </a:prstGeom>
          <a:noFill/>
          <a:extLst>
            <a:ext uri="{909E8E84-426E-40DD-AFC4-6F175D3DCCD1}">
              <a14:hiddenFill xmlns:a14="http://schemas.microsoft.com/office/drawing/2010/main">
                <a:solidFill>
                  <a:srgbClr val="FFFFFF"/>
                </a:solidFill>
              </a14:hiddenFill>
            </a:ext>
          </a:extLst>
        </p:spPr>
      </p:pic>
      <p:pic>
        <p:nvPicPr>
          <p:cNvPr id="2071" name="image8.jpeg" descr="metin, ekran görüntüsü, sayı, numara, yazı tipi içeren bir resim  Açıklama otomatik olarak oluşturuldu">
            <a:extLst>
              <a:ext uri="{FF2B5EF4-FFF2-40B4-BE49-F238E27FC236}">
                <a16:creationId xmlns:a16="http://schemas.microsoft.com/office/drawing/2014/main" id="{6C2E6F4F-F68B-2AA9-03C4-7AB30C9022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4852" y="3784072"/>
            <a:ext cx="2979738" cy="2873375"/>
          </a:xfrm>
          <a:prstGeom prst="rect">
            <a:avLst/>
          </a:prstGeom>
          <a:noFill/>
          <a:extLst>
            <a:ext uri="{909E8E84-426E-40DD-AFC4-6F175D3DCCD1}">
              <a14:hiddenFill xmlns:a14="http://schemas.microsoft.com/office/drawing/2010/main">
                <a:solidFill>
                  <a:srgbClr val="FFFFFF"/>
                </a:solidFill>
              </a14:hiddenFill>
            </a:ext>
          </a:extLst>
        </p:spPr>
      </p:pic>
      <p:pic>
        <p:nvPicPr>
          <p:cNvPr id="2074" name="image5.png" descr="metin, ekran görüntüsü, yazı tipi, sayı, numara içeren bir resim  Açıklama otomatik olarak oluşturuldu">
            <a:extLst>
              <a:ext uri="{FF2B5EF4-FFF2-40B4-BE49-F238E27FC236}">
                <a16:creationId xmlns:a16="http://schemas.microsoft.com/office/drawing/2014/main" id="{7B3382FB-774C-7B9B-5079-1EDED6DF76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9590" y="750079"/>
            <a:ext cx="2433638"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73" name="image6.jpeg" descr="metin, ekran görüntüsü, sayı, numara, yazı tipi içeren bir resim  Açıklama otomatik olarak oluşturuldu">
            <a:extLst>
              <a:ext uri="{FF2B5EF4-FFF2-40B4-BE49-F238E27FC236}">
                <a16:creationId xmlns:a16="http://schemas.microsoft.com/office/drawing/2014/main" id="{F9892040-68D5-5C34-EEBC-14981E3305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38722" y="498435"/>
            <a:ext cx="3043891" cy="29988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27">
            <a:extLst>
              <a:ext uri="{FF2B5EF4-FFF2-40B4-BE49-F238E27FC236}">
                <a16:creationId xmlns:a16="http://schemas.microsoft.com/office/drawing/2014/main" id="{4F2F9F0A-7157-13C5-2FFC-F94152101AED}"/>
              </a:ext>
            </a:extLst>
          </p:cNvPr>
          <p:cNvSpPr>
            <a:spLocks noChangeArrowheads="1"/>
          </p:cNvSpPr>
          <p:nvPr/>
        </p:nvSpPr>
        <p:spPr bwMode="auto">
          <a:xfrm>
            <a:off x="5825765" y="36219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t>Densenet 201:</a:t>
            </a:r>
            <a:endParaRPr kumimoji="0" lang="tr-TR" altLang="tr-T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5" name="Rectangle 28">
            <a:extLst>
              <a:ext uri="{FF2B5EF4-FFF2-40B4-BE49-F238E27FC236}">
                <a16:creationId xmlns:a16="http://schemas.microsoft.com/office/drawing/2014/main" id="{7F5332E2-EB52-EC46-6E06-60CED5434EED}"/>
              </a:ext>
            </a:extLst>
          </p:cNvPr>
          <p:cNvSpPr>
            <a:spLocks noChangeArrowheads="1"/>
          </p:cNvSpPr>
          <p:nvPr/>
        </p:nvSpPr>
        <p:spPr bwMode="auto">
          <a:xfrm rot="10800000" flipV="1">
            <a:off x="5924650" y="3140223"/>
            <a:ext cx="25121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tr-TR"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br>
            <a:endParaRPr kumimoji="0" lang="tr-TR" altLang="tr-T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t>ResNet 152:</a:t>
            </a:r>
            <a:endParaRPr kumimoji="0" lang="tr-TR" altLang="tr-T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6" name="Rectangle 29">
            <a:extLst>
              <a:ext uri="{FF2B5EF4-FFF2-40B4-BE49-F238E27FC236}">
                <a16:creationId xmlns:a16="http://schemas.microsoft.com/office/drawing/2014/main" id="{F6882AC0-A9C2-C61A-51A0-154F6E2A3262}"/>
              </a:ext>
            </a:extLst>
          </p:cNvPr>
          <p:cNvSpPr>
            <a:spLocks noChangeArrowheads="1"/>
          </p:cNvSpPr>
          <p:nvPr/>
        </p:nvSpPr>
        <p:spPr bwMode="auto">
          <a:xfrm>
            <a:off x="5949590" y="30752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tr-TR" sz="10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	</a:t>
            </a:r>
            <a:endParaRPr kumimoji="0" lang="en-US" altLang="tr-TR" sz="1800" b="0" i="0" u="none" strike="noStrike" cap="none" normalizeH="0" baseline="0" dirty="0">
              <a:ln>
                <a:noFill/>
              </a:ln>
              <a:solidFill>
                <a:schemeClr val="tx1"/>
              </a:solidFill>
              <a:effectLst/>
              <a:latin typeface="Arial" panose="020B0604020202020204" pitchFamily="34" charset="0"/>
            </a:endParaRPr>
          </a:p>
        </p:txBody>
      </p:sp>
      <p:sp>
        <p:nvSpPr>
          <p:cNvPr id="17" name="Rectangle 30">
            <a:extLst>
              <a:ext uri="{FF2B5EF4-FFF2-40B4-BE49-F238E27FC236}">
                <a16:creationId xmlns:a16="http://schemas.microsoft.com/office/drawing/2014/main" id="{4E8AB20C-B471-6DC9-D125-B1FA644C0401}"/>
              </a:ext>
            </a:extLst>
          </p:cNvPr>
          <p:cNvSpPr>
            <a:spLocks noChangeArrowheads="1"/>
          </p:cNvSpPr>
          <p:nvPr/>
        </p:nvSpPr>
        <p:spPr bwMode="auto">
          <a:xfrm>
            <a:off x="5949590" y="59486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dirty="0"/>
          </a:p>
        </p:txBody>
      </p:sp>
    </p:spTree>
    <p:extLst>
      <p:ext uri="{BB962C8B-B14F-4D97-AF65-F5344CB8AC3E}">
        <p14:creationId xmlns:p14="http://schemas.microsoft.com/office/powerpoint/2010/main" val="86252070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od human figure">
            <a:extLst>
              <a:ext uri="{FF2B5EF4-FFF2-40B4-BE49-F238E27FC236}">
                <a16:creationId xmlns:a16="http://schemas.microsoft.com/office/drawing/2014/main" id="{91E1EC60-ACE9-4F96-3B5B-B2DFFA1F716D}"/>
              </a:ext>
            </a:extLst>
          </p:cNvPr>
          <p:cNvPicPr>
            <a:picLocks noChangeAspect="1"/>
          </p:cNvPicPr>
          <p:nvPr/>
        </p:nvPicPr>
        <p:blipFill rotWithShape="1">
          <a:blip r:embed="rId3"/>
          <a:srcRect b="15730"/>
          <a:stretch/>
        </p:blipFill>
        <p:spPr>
          <a:xfrm>
            <a:off x="-3047" y="10"/>
            <a:ext cx="12022665" cy="6762740"/>
          </a:xfrm>
          <a:prstGeom prst="rect">
            <a:avLst/>
          </a:prstGeom>
        </p:spPr>
      </p:pic>
      <p:sp>
        <p:nvSpPr>
          <p:cNvPr id="2" name="Başlık 1">
            <a:extLst>
              <a:ext uri="{FF2B5EF4-FFF2-40B4-BE49-F238E27FC236}">
                <a16:creationId xmlns:a16="http://schemas.microsoft.com/office/drawing/2014/main" id="{69A5F798-426D-C647-FF32-9E85B67E97E8}"/>
              </a:ext>
            </a:extLst>
          </p:cNvPr>
          <p:cNvSpPr>
            <a:spLocks noGrp="1"/>
          </p:cNvSpPr>
          <p:nvPr>
            <p:ph type="title"/>
          </p:nvPr>
        </p:nvSpPr>
        <p:spPr>
          <a:xfrm>
            <a:off x="1097280" y="325551"/>
            <a:ext cx="10058400" cy="1293700"/>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dirty="0">
                <a:solidFill>
                  <a:srgbClr val="FFFFFF"/>
                </a:solidFill>
              </a:rPr>
              <a:t>WHY VGG16 ?</a:t>
            </a:r>
            <a:br>
              <a:rPr lang="en-US" sz="5200" dirty="0">
                <a:solidFill>
                  <a:srgbClr val="FFFFFF"/>
                </a:solidFill>
              </a:rPr>
            </a:br>
            <a:endParaRPr lang="en-US" sz="5200" dirty="0">
              <a:solidFill>
                <a:srgbClr val="FFFFFF"/>
              </a:solidFill>
            </a:endParaRPr>
          </a:p>
        </p:txBody>
      </p:sp>
      <p:pic>
        <p:nvPicPr>
          <p:cNvPr id="14" name="Picture 14" descr="Basic architecture of VGG16 model. | Download Scientific Diagram">
            <a:extLst>
              <a:ext uri="{FF2B5EF4-FFF2-40B4-BE49-F238E27FC236}">
                <a16:creationId xmlns:a16="http://schemas.microsoft.com/office/drawing/2014/main" id="{4721D92C-032F-73C3-F302-F762B93B3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480" y="1236550"/>
            <a:ext cx="57150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38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682ABAEE-272D-404A-C8CD-61AC7D97FA56}"/>
              </a:ext>
            </a:extLst>
          </p:cNvPr>
          <p:cNvSpPr>
            <a:spLocks noGrp="1"/>
          </p:cNvSpPr>
          <p:nvPr>
            <p:ph type="title"/>
          </p:nvPr>
        </p:nvSpPr>
        <p:spPr>
          <a:xfrm>
            <a:off x="1371597" y="348865"/>
            <a:ext cx="10044023" cy="877729"/>
          </a:xfrm>
        </p:spPr>
        <p:txBody>
          <a:bodyPr anchor="ctr">
            <a:normAutofit/>
          </a:bodyPr>
          <a:lstStyle/>
          <a:p>
            <a:r>
              <a:rPr lang="tr-TR" sz="4000" dirty="0">
                <a:solidFill>
                  <a:srgbClr val="FFFFFF"/>
                </a:solidFill>
              </a:rPr>
              <a:t>Content</a:t>
            </a:r>
          </a:p>
        </p:txBody>
      </p:sp>
      <p:graphicFrame>
        <p:nvGraphicFramePr>
          <p:cNvPr id="5" name="İçerik Yer Tutucusu 2">
            <a:extLst>
              <a:ext uri="{FF2B5EF4-FFF2-40B4-BE49-F238E27FC236}">
                <a16:creationId xmlns:a16="http://schemas.microsoft.com/office/drawing/2014/main" id="{C5F2160C-901E-D17D-04C1-B20B4B6A6D9E}"/>
              </a:ext>
            </a:extLst>
          </p:cNvPr>
          <p:cNvGraphicFramePr>
            <a:graphicFrameLocks noGrp="1"/>
          </p:cNvGraphicFramePr>
          <p:nvPr>
            <p:ph idx="1"/>
            <p:extLst>
              <p:ext uri="{D42A27DB-BD31-4B8C-83A1-F6EECF244321}">
                <p14:modId xmlns:p14="http://schemas.microsoft.com/office/powerpoint/2010/main" val="167331726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62277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Resim 6">
            <a:extLst>
              <a:ext uri="{FF2B5EF4-FFF2-40B4-BE49-F238E27FC236}">
                <a16:creationId xmlns:a16="http://schemas.microsoft.com/office/drawing/2014/main" id="{B8421D99-4139-A926-908C-3729A4F11948}"/>
              </a:ext>
            </a:extLst>
          </p:cNvPr>
          <p:cNvPicPr>
            <a:picLocks noChangeAspect="1"/>
          </p:cNvPicPr>
          <p:nvPr/>
        </p:nvPicPr>
        <p:blipFill>
          <a:blip r:embed="rId2"/>
          <a:stretch>
            <a:fillRect/>
          </a:stretch>
        </p:blipFill>
        <p:spPr>
          <a:xfrm>
            <a:off x="3009544" y="914400"/>
            <a:ext cx="6096711" cy="4968819"/>
          </a:xfrm>
          <a:prstGeom prst="rect">
            <a:avLst/>
          </a:prstGeom>
        </p:spPr>
      </p:pic>
    </p:spTree>
    <p:extLst>
      <p:ext uri="{BB962C8B-B14F-4D97-AF65-F5344CB8AC3E}">
        <p14:creationId xmlns:p14="http://schemas.microsoft.com/office/powerpoint/2010/main" val="2652016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66517B5F-5C00-7760-241C-955DECECE0C0}"/>
              </a:ext>
            </a:extLst>
          </p:cNvPr>
          <p:cNvSpPr>
            <a:spLocks noGrp="1"/>
          </p:cNvSpPr>
          <p:nvPr>
            <p:ph type="title"/>
          </p:nvPr>
        </p:nvSpPr>
        <p:spPr>
          <a:xfrm>
            <a:off x="630936" y="640080"/>
            <a:ext cx="4818888" cy="1481328"/>
          </a:xfrm>
        </p:spPr>
        <p:txBody>
          <a:bodyPr anchor="b">
            <a:normAutofit/>
          </a:bodyPr>
          <a:lstStyle/>
          <a:p>
            <a:r>
              <a:rPr lang="tr-TR" sz="5400" b="1" dirty="0"/>
              <a:t>Overfit Analysis</a:t>
            </a:r>
            <a:endParaRPr lang="tr-TR" sz="5400" dirty="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E8A8EA05-219E-F99F-6E92-967A09F2705C}"/>
              </a:ext>
            </a:extLst>
          </p:cNvPr>
          <p:cNvSpPr>
            <a:spLocks noGrp="1"/>
          </p:cNvSpPr>
          <p:nvPr>
            <p:ph idx="1"/>
          </p:nvPr>
        </p:nvSpPr>
        <p:spPr>
          <a:xfrm>
            <a:off x="630936" y="2660904"/>
            <a:ext cx="4818888" cy="3547872"/>
          </a:xfrm>
        </p:spPr>
        <p:txBody>
          <a:bodyPr anchor="t">
            <a:normAutofit/>
          </a:bodyPr>
          <a:lstStyle/>
          <a:p>
            <a:r>
              <a:rPr lang="en-US" sz="1400" dirty="0">
                <a:effectLst/>
                <a:latin typeface="Times New Roman" panose="02020603050405020304" pitchFamily="18" charset="0"/>
                <a:ea typeface="Times New Roman" panose="02020603050405020304" pitchFamily="18" charset="0"/>
              </a:rPr>
              <a:t>In the table, training loss (train_loss) decreases over time, while accuracy (accuracy) increases. This shows that the model is starting to perform well on the training dataset. However, as the validity loss (valid_loss) becomes larger than the training loss, it becomes clear that the model does not perform well on the test dataset. </a:t>
            </a:r>
            <a:endParaRPr lang="tr-TR" sz="1400" dirty="0">
              <a:effectLst/>
              <a:latin typeface="Times New Roman" panose="02020603050405020304" pitchFamily="18" charset="0"/>
              <a:ea typeface="Times New Roman" panose="02020603050405020304" pitchFamily="18" charset="0"/>
            </a:endParaRPr>
          </a:p>
          <a:p>
            <a:pPr marL="0" indent="0">
              <a:buNone/>
            </a:pPr>
            <a:endParaRPr lang="tr-TR" sz="1400" dirty="0"/>
          </a:p>
          <a:p>
            <a:pPr indent="155575"/>
            <a:r>
              <a:rPr lang="en-US" sz="1400" b="1" dirty="0">
                <a:effectLst/>
                <a:latin typeface="Times New Roman" panose="02020603050405020304" pitchFamily="18" charset="0"/>
                <a:ea typeface="Times New Roman" panose="02020603050405020304" pitchFamily="18" charset="0"/>
              </a:rPr>
              <a:t> To prevent overfitting, the following precautions can be taken:</a:t>
            </a:r>
            <a:endParaRPr lang="tr-TR" sz="1400" dirty="0">
              <a:effectLst/>
              <a:latin typeface="Times New Roman" panose="02020603050405020304" pitchFamily="18" charset="0"/>
              <a:ea typeface="Times New Roman" panose="02020603050405020304" pitchFamily="18" charset="0"/>
            </a:endParaRPr>
          </a:p>
          <a:p>
            <a:pPr marL="342900" lvl="0" indent="-342900">
              <a:buFont typeface="Wingdings" panose="05000000000000000000" pitchFamily="2" charset="2"/>
              <a:buChar char=""/>
            </a:pPr>
            <a:r>
              <a:rPr lang="en-US" sz="1400" dirty="0">
                <a:effectLst/>
                <a:latin typeface="Times New Roman" panose="02020603050405020304" pitchFamily="18" charset="0"/>
                <a:ea typeface="Times New Roman" panose="02020603050405020304" pitchFamily="18" charset="0"/>
              </a:rPr>
              <a:t>The complexity of the model can be reduced. A less complex model is less likely to learn noise and random variations in the training data set.</a:t>
            </a:r>
            <a:endParaRPr lang="tr-TR" sz="1400" dirty="0">
              <a:effectLst/>
              <a:latin typeface="Times New Roman" panose="02020603050405020304" pitchFamily="18" charset="0"/>
              <a:ea typeface="Times New Roman" panose="02020603050405020304" pitchFamily="18" charset="0"/>
            </a:endParaRPr>
          </a:p>
          <a:p>
            <a:pPr marL="342900" lvl="0" indent="-342900">
              <a:buFont typeface="Wingdings" panose="05000000000000000000" pitchFamily="2" charset="2"/>
              <a:buChar char=""/>
            </a:pPr>
            <a:r>
              <a:rPr lang="en-US" sz="1400" dirty="0">
                <a:effectLst/>
                <a:latin typeface="Times New Roman" panose="02020603050405020304" pitchFamily="18" charset="0"/>
                <a:ea typeface="Times New Roman" panose="02020603050405020304" pitchFamily="18" charset="0"/>
              </a:rPr>
              <a:t>Regularization is available. Regularization is a technique that helps reduce the complexity of the model.</a:t>
            </a:r>
            <a:endParaRPr lang="tr-TR" sz="1400" dirty="0"/>
          </a:p>
          <a:p>
            <a:endParaRPr lang="tr-TR" sz="1400" dirty="0"/>
          </a:p>
        </p:txBody>
      </p:sp>
      <p:pic>
        <p:nvPicPr>
          <p:cNvPr id="4" name="image1.png" descr="metin, ekran görüntüsü, yazı tipi, sayı, numara içeren bir resim  Açıklama otomatik olarak oluşturuldu">
            <a:extLst>
              <a:ext uri="{FF2B5EF4-FFF2-40B4-BE49-F238E27FC236}">
                <a16:creationId xmlns:a16="http://schemas.microsoft.com/office/drawing/2014/main" id="{C8F52FE5-AF2A-6A3E-290C-5580062F08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5778" y="1546288"/>
            <a:ext cx="4662488" cy="4662488"/>
          </a:xfrm>
          <a:prstGeom prst="rect">
            <a:avLst/>
          </a:prstGeom>
          <a:noFill/>
          <a:extLst>
            <a:ext uri="{909E8E84-426E-40DD-AFC4-6F175D3DCCD1}">
              <a14:hiddenFill xmlns:a14="http://schemas.microsoft.com/office/drawing/2010/main">
                <a:solidFill>
                  <a:srgbClr val="FFFFFF"/>
                </a:solidFill>
              </a14:hiddenFill>
            </a:ext>
          </a:extLst>
        </p:spPr>
      </p:pic>
      <p:sp>
        <p:nvSpPr>
          <p:cNvPr id="6" name="Metin kutusu 5">
            <a:extLst>
              <a:ext uri="{FF2B5EF4-FFF2-40B4-BE49-F238E27FC236}">
                <a16:creationId xmlns:a16="http://schemas.microsoft.com/office/drawing/2014/main" id="{A5119490-620F-6E20-6CF8-030B7C37FDE0}"/>
              </a:ext>
            </a:extLst>
          </p:cNvPr>
          <p:cNvSpPr txBox="1"/>
          <p:nvPr/>
        </p:nvSpPr>
        <p:spPr>
          <a:xfrm>
            <a:off x="6481764" y="933451"/>
            <a:ext cx="1316515" cy="369332"/>
          </a:xfrm>
          <a:prstGeom prst="rect">
            <a:avLst/>
          </a:prstGeom>
          <a:noFill/>
        </p:spPr>
        <p:txBody>
          <a:bodyPr wrap="square">
            <a:spAutoFit/>
          </a:bodyPr>
          <a:lstStyle/>
          <a:p>
            <a:r>
              <a:rPr kumimoji="0" lang="en-US" altLang="tr-TR" sz="18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t>Vgg-16:</a:t>
            </a:r>
            <a:endParaRPr lang="tr-TR" dirty="0"/>
          </a:p>
        </p:txBody>
      </p:sp>
    </p:spTree>
    <p:extLst>
      <p:ext uri="{BB962C8B-B14F-4D97-AF65-F5344CB8AC3E}">
        <p14:creationId xmlns:p14="http://schemas.microsoft.com/office/powerpoint/2010/main" val="324304183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DCD16E2-EA0A-CA26-10F0-01600C5946B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Thanks For Listening</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Graphic 5" descr="Smiling Face with No Fill">
            <a:extLst>
              <a:ext uri="{FF2B5EF4-FFF2-40B4-BE49-F238E27FC236}">
                <a16:creationId xmlns:a16="http://schemas.microsoft.com/office/drawing/2014/main" id="{B6820E91-8C47-E147-5BA7-EA9E381548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172299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C0E786C1-697E-5836-F989-9E037C42D993}"/>
              </a:ext>
            </a:extLst>
          </p:cNvPr>
          <p:cNvSpPr>
            <a:spLocks noGrp="1"/>
          </p:cNvSpPr>
          <p:nvPr>
            <p:ph type="title"/>
          </p:nvPr>
        </p:nvSpPr>
        <p:spPr>
          <a:xfrm>
            <a:off x="572493" y="238539"/>
            <a:ext cx="11018520" cy="1434415"/>
          </a:xfrm>
        </p:spPr>
        <p:txBody>
          <a:bodyPr anchor="b">
            <a:normAutofit/>
          </a:bodyPr>
          <a:lstStyle/>
          <a:p>
            <a:r>
              <a:rPr lang="tr-TR" sz="5400" dirty="0"/>
              <a:t>Introduction</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82DA4687-CD2A-9F7C-0FD7-6BBCFE76CE2E}"/>
              </a:ext>
            </a:extLst>
          </p:cNvPr>
          <p:cNvSpPr>
            <a:spLocks noGrp="1"/>
          </p:cNvSpPr>
          <p:nvPr>
            <p:ph idx="1"/>
          </p:nvPr>
        </p:nvSpPr>
        <p:spPr>
          <a:xfrm>
            <a:off x="572493" y="2071316"/>
            <a:ext cx="6713552" cy="4119172"/>
          </a:xfrm>
        </p:spPr>
        <p:txBody>
          <a:bodyPr anchor="t">
            <a:normAutofit/>
          </a:bodyPr>
          <a:lstStyle/>
          <a:p>
            <a:pPr marL="0" indent="0">
              <a:buNone/>
            </a:pPr>
            <a:r>
              <a:rPr lang="en-US" sz="1900" b="1" dirty="0"/>
              <a:t>Importance of Clothing Classification Algorithm: </a:t>
            </a:r>
            <a:r>
              <a:rPr lang="en-US" sz="1900" dirty="0"/>
              <a:t>In an era of rapid growth in the online fashion market, there is great importance in classifying clothing items, understanding customer profiles, developing marketing strategies and optimizing customer-centric experience. </a:t>
            </a:r>
            <a:endParaRPr lang="tr-TR" sz="1900" dirty="0"/>
          </a:p>
          <a:p>
            <a:pPr marL="0" indent="0">
              <a:buNone/>
            </a:pPr>
            <a:endParaRPr lang="tr-TR" sz="1900" dirty="0"/>
          </a:p>
          <a:p>
            <a:pPr marL="0" indent="0">
              <a:buNone/>
            </a:pPr>
            <a:r>
              <a:rPr lang="en-US" sz="1900" b="1" dirty="0"/>
              <a:t>CNN Models for Clothing Classification: </a:t>
            </a:r>
            <a:r>
              <a:rPr lang="en-US" sz="1900" dirty="0"/>
              <a:t>CNN models can be used effectively in the field of image classification, as well as to understand and label human clothing. .</a:t>
            </a:r>
            <a:endParaRPr lang="tr-TR" sz="1900" dirty="0"/>
          </a:p>
        </p:txBody>
      </p:sp>
      <p:pic>
        <p:nvPicPr>
          <p:cNvPr id="5" name="Resim 4" descr="giyim, iç mekan, vitrin, ayakkabı içeren bir resim&#10;&#10;Açıklama otomatik olarak oluşturuldu">
            <a:extLst>
              <a:ext uri="{FF2B5EF4-FFF2-40B4-BE49-F238E27FC236}">
                <a16:creationId xmlns:a16="http://schemas.microsoft.com/office/drawing/2014/main" id="{55E9BC5B-4C63-AC55-07FD-64BB6E61725C}"/>
              </a:ext>
            </a:extLst>
          </p:cNvPr>
          <p:cNvPicPr>
            <a:picLocks noChangeAspect="1"/>
          </p:cNvPicPr>
          <p:nvPr/>
        </p:nvPicPr>
        <p:blipFill rotWithShape="1">
          <a:blip r:embed="rId2">
            <a:extLst>
              <a:ext uri="{28A0092B-C50C-407E-A947-70E740481C1C}">
                <a14:useLocalDpi xmlns:a14="http://schemas.microsoft.com/office/drawing/2010/main" val="0"/>
              </a:ext>
            </a:extLst>
          </a:blip>
          <a:srcRect t="4204" r="-4" b="-4"/>
          <a:stretch/>
        </p:blipFill>
        <p:spPr>
          <a:xfrm>
            <a:off x="7675658" y="2093976"/>
            <a:ext cx="3941064" cy="4096512"/>
          </a:xfrm>
          <a:prstGeom prst="rect">
            <a:avLst/>
          </a:prstGeom>
        </p:spPr>
      </p:pic>
    </p:spTree>
    <p:extLst>
      <p:ext uri="{BB962C8B-B14F-4D97-AF65-F5344CB8AC3E}">
        <p14:creationId xmlns:p14="http://schemas.microsoft.com/office/powerpoint/2010/main" val="2438260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8A34A8B-73DA-29C8-5008-CCBC80E5B5ED}"/>
              </a:ext>
            </a:extLst>
          </p:cNvPr>
          <p:cNvSpPr>
            <a:spLocks noGrp="1"/>
          </p:cNvSpPr>
          <p:nvPr>
            <p:ph type="title"/>
          </p:nvPr>
        </p:nvSpPr>
        <p:spPr>
          <a:xfrm>
            <a:off x="630936" y="639520"/>
            <a:ext cx="3429000" cy="1719072"/>
          </a:xfrm>
        </p:spPr>
        <p:txBody>
          <a:bodyPr anchor="b">
            <a:normAutofit/>
          </a:bodyPr>
          <a:lstStyle/>
          <a:p>
            <a:r>
              <a:rPr lang="tr-TR" sz="2600" dirty="0"/>
              <a:t>Week 1 - </a:t>
            </a:r>
            <a:r>
              <a:rPr lang="en-US" sz="2600" dirty="0"/>
              <a:t>Overview of the Fashion Industry</a:t>
            </a:r>
            <a:br>
              <a:rPr lang="tr-TR" sz="2600" dirty="0"/>
            </a:br>
            <a:endParaRPr lang="tr-TR" sz="2600" dirty="0"/>
          </a:p>
        </p:txBody>
      </p:sp>
      <p:sp>
        <p:nvSpPr>
          <p:cNvPr id="2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6B7F32AD-0529-E5B5-5DC0-C63EE0A55338}"/>
              </a:ext>
            </a:extLst>
          </p:cNvPr>
          <p:cNvSpPr>
            <a:spLocks noGrp="1"/>
          </p:cNvSpPr>
          <p:nvPr>
            <p:ph idx="1"/>
          </p:nvPr>
        </p:nvSpPr>
        <p:spPr>
          <a:xfrm>
            <a:off x="630936" y="2807208"/>
            <a:ext cx="3429000" cy="3410712"/>
          </a:xfrm>
        </p:spPr>
        <p:txBody>
          <a:bodyPr anchor="t">
            <a:normAutofit/>
          </a:bodyPr>
          <a:lstStyle/>
          <a:p>
            <a:r>
              <a:rPr lang="en-US" sz="1700" dirty="0"/>
              <a:t>Focusing on the changing trends in the fashion world, we emphasized the importance of clothing classification. We discussed how data analysis and the use of artificial intelligence play a critical role in the correct classification of clothing types. We also evaluated future developments in the fashion industry and the potential of artificial intelligence to speed up clothing sorting processes.</a:t>
            </a:r>
            <a:endParaRPr lang="tr-TR" sz="1700" dirty="0"/>
          </a:p>
        </p:txBody>
      </p:sp>
      <p:pic>
        <p:nvPicPr>
          <p:cNvPr id="5" name="Picture 4">
            <a:extLst>
              <a:ext uri="{FF2B5EF4-FFF2-40B4-BE49-F238E27FC236}">
                <a16:creationId xmlns:a16="http://schemas.microsoft.com/office/drawing/2014/main" id="{4EFF1324-2A28-F0D9-2F51-5585E5152A16}"/>
              </a:ext>
            </a:extLst>
          </p:cNvPr>
          <p:cNvPicPr>
            <a:picLocks noChangeAspect="1"/>
          </p:cNvPicPr>
          <p:nvPr/>
        </p:nvPicPr>
        <p:blipFill rotWithShape="1">
          <a:blip r:embed="rId2"/>
          <a:srcRect l="29173" r="20885"/>
          <a:stretch/>
        </p:blipFill>
        <p:spPr>
          <a:xfrm>
            <a:off x="5629992" y="640080"/>
            <a:ext cx="4952328" cy="5577840"/>
          </a:xfrm>
          <a:prstGeom prst="rect">
            <a:avLst/>
          </a:prstGeom>
        </p:spPr>
      </p:pic>
    </p:spTree>
    <p:extLst>
      <p:ext uri="{BB962C8B-B14F-4D97-AF65-F5344CB8AC3E}">
        <p14:creationId xmlns:p14="http://schemas.microsoft.com/office/powerpoint/2010/main" val="3450515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8A34A8B-73DA-29C8-5008-CCBC80E5B5ED}"/>
              </a:ext>
            </a:extLst>
          </p:cNvPr>
          <p:cNvSpPr>
            <a:spLocks noGrp="1"/>
          </p:cNvSpPr>
          <p:nvPr>
            <p:ph type="title"/>
          </p:nvPr>
        </p:nvSpPr>
        <p:spPr>
          <a:xfrm>
            <a:off x="630936" y="639520"/>
            <a:ext cx="3429000" cy="1719072"/>
          </a:xfrm>
        </p:spPr>
        <p:txBody>
          <a:bodyPr anchor="b">
            <a:normAutofit/>
          </a:bodyPr>
          <a:lstStyle/>
          <a:p>
            <a:r>
              <a:rPr lang="tr-TR" sz="2600" dirty="0"/>
              <a:t>Week 2 - </a:t>
            </a:r>
            <a:r>
              <a:rPr lang="en-US" sz="2600" dirty="0"/>
              <a:t>Data Analysis for Clothing Classification</a:t>
            </a:r>
            <a:br>
              <a:rPr lang="tr-TR" sz="2600" dirty="0"/>
            </a:br>
            <a:endParaRPr lang="tr-TR" sz="2600" dirty="0"/>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6B7F32AD-0529-E5B5-5DC0-C63EE0A55338}"/>
              </a:ext>
            </a:extLst>
          </p:cNvPr>
          <p:cNvSpPr>
            <a:spLocks noGrp="1"/>
          </p:cNvSpPr>
          <p:nvPr>
            <p:ph idx="1"/>
          </p:nvPr>
        </p:nvSpPr>
        <p:spPr>
          <a:xfrm>
            <a:off x="630936" y="2807208"/>
            <a:ext cx="3429000" cy="3410712"/>
          </a:xfrm>
        </p:spPr>
        <p:txBody>
          <a:bodyPr anchor="t">
            <a:normAutofit/>
          </a:bodyPr>
          <a:lstStyle/>
          <a:p>
            <a:r>
              <a:rPr lang="en-US" sz="2200" dirty="0"/>
              <a:t>We examined data analysis efforts in the fashion industry and determined our dataset. We also evaluated the data in detail to determine the models used for clothing classification.</a:t>
            </a:r>
            <a:endParaRPr lang="tr-TR" sz="2200" dirty="0"/>
          </a:p>
        </p:txBody>
      </p:sp>
      <p:pic>
        <p:nvPicPr>
          <p:cNvPr id="1026" name="Resim 1">
            <a:extLst>
              <a:ext uri="{FF2B5EF4-FFF2-40B4-BE49-F238E27FC236}">
                <a16:creationId xmlns:a16="http://schemas.microsoft.com/office/drawing/2014/main" id="{9FD51088-CFEC-21F5-4059-7FEDCDCD26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89231" y="640080"/>
            <a:ext cx="4033850" cy="55778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8502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8A34A8B-73DA-29C8-5008-CCBC80E5B5ED}"/>
              </a:ext>
            </a:extLst>
          </p:cNvPr>
          <p:cNvSpPr>
            <a:spLocks noGrp="1"/>
          </p:cNvSpPr>
          <p:nvPr>
            <p:ph type="title"/>
          </p:nvPr>
        </p:nvSpPr>
        <p:spPr>
          <a:xfrm>
            <a:off x="630936" y="639520"/>
            <a:ext cx="3429000" cy="1719072"/>
          </a:xfrm>
        </p:spPr>
        <p:txBody>
          <a:bodyPr anchor="b">
            <a:normAutofit/>
          </a:bodyPr>
          <a:lstStyle/>
          <a:p>
            <a:r>
              <a:rPr lang="tr-TR" sz="2600" dirty="0"/>
              <a:t>Week 3 - </a:t>
            </a:r>
            <a:r>
              <a:rPr lang="en-US" sz="2600" dirty="0"/>
              <a:t>Al Model Selection and Application</a:t>
            </a:r>
            <a:br>
              <a:rPr lang="tr-TR" sz="2600" dirty="0"/>
            </a:br>
            <a:endParaRPr lang="tr-TR" sz="2600" dirty="0"/>
          </a:p>
        </p:txBody>
      </p:sp>
      <p:sp>
        <p:nvSpPr>
          <p:cNvPr id="205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6B7F32AD-0529-E5B5-5DC0-C63EE0A55338}"/>
              </a:ext>
            </a:extLst>
          </p:cNvPr>
          <p:cNvSpPr>
            <a:spLocks noGrp="1"/>
          </p:cNvSpPr>
          <p:nvPr>
            <p:ph idx="1"/>
          </p:nvPr>
        </p:nvSpPr>
        <p:spPr>
          <a:xfrm>
            <a:off x="630936" y="2807208"/>
            <a:ext cx="3429000" cy="3410712"/>
          </a:xfrm>
        </p:spPr>
        <p:txBody>
          <a:bodyPr anchor="t">
            <a:normAutofit/>
          </a:bodyPr>
          <a:lstStyle/>
          <a:p>
            <a:r>
              <a:rPr lang="en-US" sz="1900" dirty="0"/>
              <a:t>We researched pre-trained AI models that we could use to classify fashion products and create various AI models. As a result of this research, we found 3-4 important artificial intelligence models such as VGG16, ResNet, YOLO and Inception within the scope of Convolutional Neural Network (CNN) and Transfer Learning</a:t>
            </a:r>
            <a:endParaRPr lang="tr-TR" sz="1900" dirty="0"/>
          </a:p>
        </p:txBody>
      </p:sp>
      <p:pic>
        <p:nvPicPr>
          <p:cNvPr id="2052" name="Picture 4" descr="tensorflow - The CNN model does not learn when adding one/two more  convolutional layers - Stack Overflow">
            <a:extLst>
              <a:ext uri="{FF2B5EF4-FFF2-40B4-BE49-F238E27FC236}">
                <a16:creationId xmlns:a16="http://schemas.microsoft.com/office/drawing/2014/main" id="{AF519A8F-BC32-A150-7C68-95086B9B53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815255"/>
            <a:ext cx="6903720" cy="3227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850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8A34A8B-73DA-29C8-5008-CCBC80E5B5ED}"/>
              </a:ext>
            </a:extLst>
          </p:cNvPr>
          <p:cNvSpPr>
            <a:spLocks noGrp="1"/>
          </p:cNvSpPr>
          <p:nvPr>
            <p:ph type="title"/>
          </p:nvPr>
        </p:nvSpPr>
        <p:spPr>
          <a:xfrm>
            <a:off x="630936" y="639520"/>
            <a:ext cx="3429000" cy="1719072"/>
          </a:xfrm>
        </p:spPr>
        <p:txBody>
          <a:bodyPr anchor="b">
            <a:normAutofit/>
          </a:bodyPr>
          <a:lstStyle/>
          <a:p>
            <a:r>
              <a:rPr lang="tr-TR" sz="2600" dirty="0"/>
              <a:t>Week 4 - </a:t>
            </a:r>
            <a:r>
              <a:rPr lang="it-IT" sz="2600" dirty="0"/>
              <a:t>Lightning.ai Application and CIFAR-</a:t>
            </a:r>
            <a:r>
              <a:rPr lang="tr-TR" sz="2600" dirty="0"/>
              <a:t>10</a:t>
            </a:r>
            <a:r>
              <a:rPr lang="it-IT" sz="2600" dirty="0"/>
              <a:t> Dataset</a:t>
            </a:r>
            <a:br>
              <a:rPr lang="tr-TR" sz="2600" dirty="0"/>
            </a:br>
            <a:endParaRPr lang="tr-TR" sz="2600" dirty="0"/>
          </a:p>
        </p:txBody>
      </p:sp>
      <p:sp>
        <p:nvSpPr>
          <p:cNvPr id="104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6B7F32AD-0529-E5B5-5DC0-C63EE0A55338}"/>
              </a:ext>
            </a:extLst>
          </p:cNvPr>
          <p:cNvSpPr>
            <a:spLocks noGrp="1"/>
          </p:cNvSpPr>
          <p:nvPr>
            <p:ph idx="1"/>
          </p:nvPr>
        </p:nvSpPr>
        <p:spPr>
          <a:xfrm>
            <a:off x="630936" y="2807208"/>
            <a:ext cx="3429000" cy="3410712"/>
          </a:xfrm>
        </p:spPr>
        <p:txBody>
          <a:bodyPr anchor="t">
            <a:normAutofit/>
          </a:bodyPr>
          <a:lstStyle/>
          <a:p>
            <a:r>
              <a:rPr lang="en-US" sz="1700" dirty="0"/>
              <a:t>We worked on artificial intelligence coding using Lightning.ai libraries and CIFAR-10 data. CIFAR-10 is a dataset of </a:t>
            </a:r>
            <a:r>
              <a:rPr lang="en-US" sz="1700" b="1" dirty="0"/>
              <a:t>60,000 color images divided into 10 classes.</a:t>
            </a:r>
            <a:r>
              <a:rPr lang="en-US" sz="1700" dirty="0"/>
              <a:t> This dataset is widely used to train and test machine learning and computer vision algorithms. Lightning.ai, on the other hand, offers tools that facilitate machine learning tasks such as data loading, model training and evaluation.</a:t>
            </a:r>
            <a:endParaRPr lang="tr-TR" sz="1700" dirty="0"/>
          </a:p>
        </p:txBody>
      </p:sp>
      <p:pic>
        <p:nvPicPr>
          <p:cNvPr id="1026" name="Picture 2" descr="CIFAR-10 Dataset | Papers With Code">
            <a:extLst>
              <a:ext uri="{FF2B5EF4-FFF2-40B4-BE49-F238E27FC236}">
                <a16:creationId xmlns:a16="http://schemas.microsoft.com/office/drawing/2014/main" id="{E7EBF4F6-4A1C-2577-9C2A-FB65E9742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44" r="3335" b="-2"/>
          <a:stretch/>
        </p:blipFill>
        <p:spPr bwMode="auto">
          <a:xfrm>
            <a:off x="5423034" y="640080"/>
            <a:ext cx="5366244"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9281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8A34A8B-73DA-29C8-5008-CCBC80E5B5ED}"/>
              </a:ext>
            </a:extLst>
          </p:cNvPr>
          <p:cNvSpPr>
            <a:spLocks noGrp="1"/>
          </p:cNvSpPr>
          <p:nvPr>
            <p:ph type="title"/>
          </p:nvPr>
        </p:nvSpPr>
        <p:spPr>
          <a:xfrm>
            <a:off x="630936" y="639520"/>
            <a:ext cx="3429000" cy="1719072"/>
          </a:xfrm>
        </p:spPr>
        <p:txBody>
          <a:bodyPr anchor="b">
            <a:normAutofit/>
          </a:bodyPr>
          <a:lstStyle/>
          <a:p>
            <a:r>
              <a:rPr lang="tr-TR" sz="2600" dirty="0"/>
              <a:t>Week 5 - </a:t>
            </a:r>
            <a:r>
              <a:rPr lang="en-US" sz="2600" dirty="0"/>
              <a:t>Training and Model Evaluation with fast.ai</a:t>
            </a:r>
            <a:br>
              <a:rPr lang="tr-TR" sz="2600" dirty="0"/>
            </a:br>
            <a:endParaRPr lang="tr-TR" sz="2600" dirty="0"/>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6B7F32AD-0529-E5B5-5DC0-C63EE0A55338}"/>
              </a:ext>
            </a:extLst>
          </p:cNvPr>
          <p:cNvSpPr>
            <a:spLocks noGrp="1"/>
          </p:cNvSpPr>
          <p:nvPr>
            <p:ph idx="1"/>
          </p:nvPr>
        </p:nvSpPr>
        <p:spPr>
          <a:xfrm>
            <a:off x="630936" y="2807208"/>
            <a:ext cx="3429000" cy="3410712"/>
          </a:xfrm>
        </p:spPr>
        <p:txBody>
          <a:bodyPr anchor="t">
            <a:normAutofit/>
          </a:bodyPr>
          <a:lstStyle/>
          <a:p>
            <a:r>
              <a:rPr lang="en-US" sz="2200" dirty="0"/>
              <a:t>With the help of fast.ai, we trained the dataset we will use in our project. The training results we obtained show correct and incorrectly predicted results. </a:t>
            </a:r>
            <a:endParaRPr lang="tr-TR" sz="2200" dirty="0"/>
          </a:p>
        </p:txBody>
      </p:sp>
      <p:pic>
        <p:nvPicPr>
          <p:cNvPr id="5" name="Resim 4">
            <a:extLst>
              <a:ext uri="{FF2B5EF4-FFF2-40B4-BE49-F238E27FC236}">
                <a16:creationId xmlns:a16="http://schemas.microsoft.com/office/drawing/2014/main" id="{2B9B106E-EDCB-6610-6C5D-959C37428AE4}"/>
              </a:ext>
            </a:extLst>
          </p:cNvPr>
          <p:cNvPicPr>
            <a:picLocks noChangeAspect="1"/>
          </p:cNvPicPr>
          <p:nvPr/>
        </p:nvPicPr>
        <p:blipFill>
          <a:blip r:embed="rId2"/>
          <a:stretch>
            <a:fillRect/>
          </a:stretch>
        </p:blipFill>
        <p:spPr>
          <a:xfrm>
            <a:off x="4654296" y="691167"/>
            <a:ext cx="6903720" cy="5475666"/>
          </a:xfrm>
          <a:prstGeom prst="rect">
            <a:avLst/>
          </a:prstGeom>
        </p:spPr>
      </p:pic>
    </p:spTree>
    <p:extLst>
      <p:ext uri="{BB962C8B-B14F-4D97-AF65-F5344CB8AC3E}">
        <p14:creationId xmlns:p14="http://schemas.microsoft.com/office/powerpoint/2010/main" val="22440924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8A34A8B-73DA-29C8-5008-CCBC80E5B5ED}"/>
              </a:ext>
            </a:extLst>
          </p:cNvPr>
          <p:cNvSpPr>
            <a:spLocks noGrp="1"/>
          </p:cNvSpPr>
          <p:nvPr>
            <p:ph type="title"/>
          </p:nvPr>
        </p:nvSpPr>
        <p:spPr>
          <a:xfrm>
            <a:off x="630936" y="640080"/>
            <a:ext cx="4818888" cy="1481328"/>
          </a:xfrm>
        </p:spPr>
        <p:txBody>
          <a:bodyPr anchor="b">
            <a:normAutofit/>
          </a:bodyPr>
          <a:lstStyle/>
          <a:p>
            <a:r>
              <a:rPr lang="tr-TR" sz="3000" dirty="0"/>
              <a:t>Week 6 - M</a:t>
            </a:r>
            <a:r>
              <a:rPr lang="en-US" sz="3000" dirty="0"/>
              <a:t>odel </a:t>
            </a:r>
            <a:r>
              <a:rPr lang="tr-TR" sz="3000" dirty="0"/>
              <a:t>T</a:t>
            </a:r>
            <a:r>
              <a:rPr lang="en-US" sz="3000" dirty="0"/>
              <a:t>raining and </a:t>
            </a:r>
            <a:r>
              <a:rPr lang="tr-TR" sz="3000" dirty="0"/>
              <a:t>M</a:t>
            </a:r>
            <a:r>
              <a:rPr lang="en-US" sz="3000" dirty="0"/>
              <a:t>odel </a:t>
            </a:r>
            <a:r>
              <a:rPr lang="tr-TR" sz="3000" dirty="0"/>
              <a:t>E</a:t>
            </a:r>
            <a:r>
              <a:rPr lang="en-US" sz="3000" dirty="0"/>
              <a:t>valuation</a:t>
            </a:r>
            <a:br>
              <a:rPr lang="tr-TR" sz="3000" dirty="0"/>
            </a:br>
            <a:endParaRPr lang="tr-TR" sz="3000" dirty="0"/>
          </a:p>
        </p:txBody>
      </p:sp>
      <p:sp>
        <p:nvSpPr>
          <p:cNvPr id="206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6B7F32AD-0529-E5B5-5DC0-C63EE0A55338}"/>
              </a:ext>
            </a:extLst>
          </p:cNvPr>
          <p:cNvSpPr>
            <a:spLocks noGrp="1"/>
          </p:cNvSpPr>
          <p:nvPr>
            <p:ph idx="1"/>
          </p:nvPr>
        </p:nvSpPr>
        <p:spPr>
          <a:xfrm>
            <a:off x="630936" y="2660904"/>
            <a:ext cx="4818888" cy="3547872"/>
          </a:xfrm>
        </p:spPr>
        <p:txBody>
          <a:bodyPr anchor="t">
            <a:normAutofit/>
          </a:bodyPr>
          <a:lstStyle/>
          <a:p>
            <a:r>
              <a:rPr lang="en-US" sz="2200" dirty="0"/>
              <a:t>We trained these 4 models: </a:t>
            </a:r>
            <a:r>
              <a:rPr lang="tr-TR" sz="2200" dirty="0"/>
              <a:t>VGG</a:t>
            </a:r>
            <a:r>
              <a:rPr lang="en-US" sz="2200" dirty="0"/>
              <a:t>16- </a:t>
            </a:r>
            <a:r>
              <a:rPr lang="tr-TR" sz="2200" dirty="0"/>
              <a:t>R</a:t>
            </a:r>
            <a:r>
              <a:rPr lang="en-US" sz="2200" dirty="0"/>
              <a:t>es</a:t>
            </a:r>
            <a:r>
              <a:rPr lang="tr-TR" sz="2200" dirty="0"/>
              <a:t>N</a:t>
            </a:r>
            <a:r>
              <a:rPr lang="en-US" sz="2200" dirty="0"/>
              <a:t>et152- </a:t>
            </a:r>
            <a:r>
              <a:rPr lang="tr-TR" sz="2200" dirty="0"/>
              <a:t>D</a:t>
            </a:r>
            <a:r>
              <a:rPr lang="en-US" sz="2200" dirty="0"/>
              <a:t>ensenet</a:t>
            </a:r>
            <a:r>
              <a:rPr lang="tr-TR" sz="2200" dirty="0"/>
              <a:t>201</a:t>
            </a:r>
            <a:r>
              <a:rPr lang="en-US" sz="2200" dirty="0"/>
              <a:t> - </a:t>
            </a:r>
            <a:r>
              <a:rPr lang="tr-TR" sz="2200" dirty="0"/>
              <a:t>A</a:t>
            </a:r>
            <a:r>
              <a:rPr lang="en-US" sz="2200" dirty="0"/>
              <a:t>lex</a:t>
            </a:r>
            <a:r>
              <a:rPr lang="tr-TR" sz="2200" dirty="0"/>
              <a:t>N</a:t>
            </a:r>
            <a:r>
              <a:rPr lang="en-US" sz="2200" dirty="0"/>
              <a:t>et.</a:t>
            </a:r>
            <a:endParaRPr lang="tr-TR" sz="2200" dirty="0"/>
          </a:p>
        </p:txBody>
      </p:sp>
      <p:pic>
        <p:nvPicPr>
          <p:cNvPr id="2050" name="Picture 2" descr="Convolutional Neural Network Pytorch | CNN Using Pytorch">
            <a:extLst>
              <a:ext uri="{FF2B5EF4-FFF2-40B4-BE49-F238E27FC236}">
                <a16:creationId xmlns:a16="http://schemas.microsoft.com/office/drawing/2014/main" id="{21B38334-C073-2167-5128-F3BD8DB0CF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077905"/>
            <a:ext cx="5458968" cy="270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203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630</Words>
  <Application>Microsoft Office PowerPoint</Application>
  <PresentationFormat>Geniş ekran</PresentationFormat>
  <Paragraphs>65</Paragraphs>
  <Slides>22</Slides>
  <Notes>2</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22</vt:i4>
      </vt:variant>
    </vt:vector>
  </HeadingPairs>
  <TitlesOfParts>
    <vt:vector size="28" baseType="lpstr">
      <vt:lpstr>Arial</vt:lpstr>
      <vt:lpstr>Calibri</vt:lpstr>
      <vt:lpstr>Calibri Light</vt:lpstr>
      <vt:lpstr>Times New Roman</vt:lpstr>
      <vt:lpstr>Wingdings</vt:lpstr>
      <vt:lpstr>Office Teması</vt:lpstr>
      <vt:lpstr>Clothing Feature Extraction and Classification</vt:lpstr>
      <vt:lpstr>Content</vt:lpstr>
      <vt:lpstr>Introduction</vt:lpstr>
      <vt:lpstr>Week 1 - Overview of the Fashion Industry </vt:lpstr>
      <vt:lpstr>Week 2 - Data Analysis for Clothing Classification </vt:lpstr>
      <vt:lpstr>Week 3 - Al Model Selection and Application </vt:lpstr>
      <vt:lpstr>Week 4 - Lightning.ai Application and CIFAR-10 Dataset </vt:lpstr>
      <vt:lpstr>Week 5 - Training and Model Evaluation with fast.ai </vt:lpstr>
      <vt:lpstr>Week 6 - Model Training and Model Evaluation </vt:lpstr>
      <vt:lpstr>Data Preprocessing</vt:lpstr>
      <vt:lpstr>PowerPoint Sunusu</vt:lpstr>
      <vt:lpstr>Deleting files in the home category  </vt:lpstr>
      <vt:lpstr>Models Selection and Design </vt:lpstr>
      <vt:lpstr>How Works VGG16?</vt:lpstr>
      <vt:lpstr>How Works Resnet 152? </vt:lpstr>
      <vt:lpstr>Densenet201</vt:lpstr>
      <vt:lpstr>Result</vt:lpstr>
      <vt:lpstr>PowerPoint Sunusu</vt:lpstr>
      <vt:lpstr>WHY VGG16 ? </vt:lpstr>
      <vt:lpstr>PowerPoint Sunusu</vt:lpstr>
      <vt:lpstr>Overfit Analysis</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Clothing Feature Extraction and Classification</dc:title>
  <dc:creator>Erdem Akdağlı</dc:creator>
  <cp:lastModifiedBy>Erdem Akdağlı</cp:lastModifiedBy>
  <cp:revision>27</cp:revision>
  <dcterms:created xsi:type="dcterms:W3CDTF">2023-12-17T10:02:53Z</dcterms:created>
  <dcterms:modified xsi:type="dcterms:W3CDTF">2023-12-19T17:58:23Z</dcterms:modified>
</cp:coreProperties>
</file>